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grandir Medium" panose="020B0604020202020204" charset="0"/>
      <p:regular r:id="rId23"/>
    </p:embeddedFont>
    <p:embeddedFont>
      <p:font typeface="DM Sans" panose="020F0502020204030204" pitchFamily="2" charset="0"/>
      <p:regular r:id="rId24"/>
    </p:embeddedFont>
    <p:embeddedFont>
      <p:font typeface="DM Sans Bold" panose="020B0604020202020204" charset="0"/>
      <p:regular r:id="rId25"/>
    </p:embeddedFont>
    <p:embeddedFont>
      <p:font typeface="Georgia Pro" panose="020F0502020204030204" pitchFamily="18" charset="0"/>
      <p:regular r:id="rId26"/>
    </p:embeddedFont>
    <p:embeddedFont>
      <p:font typeface="Georgia Pro Bold" panose="020B0604020202020204" charset="0"/>
      <p:regular r:id="rId27"/>
    </p:embeddedFont>
    <p:embeddedFont>
      <p:font typeface="Georgia Pro Light" panose="020F0502020204030204" pitchFamily="18" charset="0"/>
      <p:regular r:id="rId28"/>
    </p:embeddedFont>
    <p:embeddedFont>
      <p:font typeface="Lato" panose="020F0502020204030204" pitchFamily="34" charset="0"/>
      <p:regular r:id="rId29"/>
    </p:embeddedFont>
    <p:embeddedFont>
      <p:font typeface="Montserrat Ultra-Bold" panose="020B0604020202020204" charset="0"/>
      <p:regular r:id="rId30"/>
    </p:embeddedFont>
    <p:embeddedFont>
      <p:font typeface="Nunito Bold" panose="020B0604020202020204" charset="0"/>
      <p:regular r:id="rId31"/>
    </p:embeddedFont>
    <p:embeddedFont>
      <p:font typeface="Open Sans 1" panose="020B0604020202020204" charset="0"/>
      <p:regular r:id="rId32"/>
    </p:embeddedFont>
    <p:embeddedFont>
      <p:font typeface="Open Sans 1 Bold" panose="020B0604020202020204" charset="0"/>
      <p:regular r:id="rId33"/>
    </p:embeddedFont>
    <p:embeddedFont>
      <p:font typeface="Open Sans 2" panose="020B0604020202020204" charset="0"/>
      <p:regular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2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10" Type="http://schemas.openxmlformats.org/officeDocument/2006/relationships/image" Target="../media/image2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7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104787" cy="10287000"/>
            <a:chOff x="0" y="0"/>
            <a:chExt cx="933415" cy="1184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3415" cy="1184737"/>
            </a:xfrm>
            <a:custGeom>
              <a:avLst/>
              <a:gdLst/>
              <a:ahLst/>
              <a:cxnLst/>
              <a:rect l="l" t="t" r="r" b="b"/>
              <a:pathLst>
                <a:path w="933415" h="1184737">
                  <a:moveTo>
                    <a:pt x="0" y="0"/>
                  </a:moveTo>
                  <a:lnTo>
                    <a:pt x="933415" y="0"/>
                  </a:lnTo>
                  <a:lnTo>
                    <a:pt x="933415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-5053" r="-505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104787" y="6538391"/>
            <a:ext cx="10183213" cy="3748609"/>
            <a:chOff x="0" y="0"/>
            <a:chExt cx="2828908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28908" cy="812800"/>
            </a:xfrm>
            <a:custGeom>
              <a:avLst/>
              <a:gdLst/>
              <a:ahLst/>
              <a:cxnLst/>
              <a:rect l="l" t="t" r="r" b="b"/>
              <a:pathLst>
                <a:path w="2828908" h="812800">
                  <a:moveTo>
                    <a:pt x="0" y="0"/>
                  </a:moveTo>
                  <a:lnTo>
                    <a:pt x="2828908" y="0"/>
                  </a:lnTo>
                  <a:lnTo>
                    <a:pt x="282890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828908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11860" y="6924128"/>
            <a:ext cx="7824104" cy="2893870"/>
            <a:chOff x="0" y="0"/>
            <a:chExt cx="10432138" cy="3858493"/>
          </a:xfrm>
        </p:grpSpPr>
        <p:sp>
          <p:nvSpPr>
            <p:cNvPr id="8" name="TextBox 8"/>
            <p:cNvSpPr txBox="1"/>
            <p:nvPr/>
          </p:nvSpPr>
          <p:spPr>
            <a:xfrm>
              <a:off x="0" y="840458"/>
              <a:ext cx="10432138" cy="301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1"/>
                </a:lnSpc>
              </a:pPr>
              <a:r>
                <a:rPr lang="en-US" sz="2572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Juan Jose Buitrago</a:t>
              </a:r>
            </a:p>
            <a:p>
              <a:pPr algn="just">
                <a:lnSpc>
                  <a:spcPts val="3601"/>
                </a:lnSpc>
              </a:pPr>
              <a:r>
                <a:rPr lang="en-US" sz="2572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Ignacio Gatica</a:t>
              </a:r>
            </a:p>
            <a:p>
              <a:pPr algn="just">
                <a:lnSpc>
                  <a:spcPts val="3601"/>
                </a:lnSpc>
              </a:pPr>
              <a:r>
                <a:rPr lang="en-US" sz="2572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Marco Sepulveda</a:t>
              </a:r>
            </a:p>
            <a:p>
              <a:pPr algn="just">
                <a:lnSpc>
                  <a:spcPts val="3601"/>
                </a:lnSpc>
              </a:pPr>
              <a:endParaRPr lang="en-US" sz="2572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lvl="0" indent="0" algn="just">
                <a:lnSpc>
                  <a:spcPts val="3601"/>
                </a:lnSpc>
                <a:spcBef>
                  <a:spcPct val="0"/>
                </a:spcBef>
              </a:pPr>
              <a:r>
                <a:rPr lang="en-US" sz="2572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Profesor : Felix Cifuentes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0432138" cy="700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21"/>
                </a:lnSpc>
                <a:spcBef>
                  <a:spcPct val="0"/>
                </a:spcBef>
              </a:pPr>
              <a:r>
                <a:rPr lang="en-US" sz="3158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PRESENTADO POR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393747" y="-279460"/>
            <a:ext cx="4894253" cy="1585462"/>
          </a:xfrm>
          <a:custGeom>
            <a:avLst/>
            <a:gdLst/>
            <a:ahLst/>
            <a:cxnLst/>
            <a:rect l="l" t="t" r="r" b="b"/>
            <a:pathLst>
              <a:path w="4894253" h="1585462">
                <a:moveTo>
                  <a:pt x="0" y="0"/>
                </a:moveTo>
                <a:lnTo>
                  <a:pt x="4894253" y="0"/>
                </a:lnTo>
                <a:lnTo>
                  <a:pt x="4894253" y="1585462"/>
                </a:lnTo>
                <a:lnTo>
                  <a:pt x="0" y="158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8924727" y="1754716"/>
            <a:ext cx="8938040" cy="3528768"/>
            <a:chOff x="0" y="0"/>
            <a:chExt cx="11917387" cy="47050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80975"/>
              <a:ext cx="11917387" cy="342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99"/>
                </a:lnSpc>
              </a:pPr>
              <a:r>
                <a:rPr lang="en-US" sz="9699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Gestión de activos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56029"/>
              <a:ext cx="11905147" cy="84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59"/>
                </a:lnSpc>
              </a:pPr>
              <a:r>
                <a:rPr lang="en-US" sz="3899">
                  <a:solidFill>
                    <a:srgbClr val="64FFDA"/>
                  </a:solidFill>
                  <a:latin typeface="DM Sans"/>
                  <a:ea typeface="DM Sans"/>
                  <a:cs typeface="DM Sans"/>
                  <a:sym typeface="DM Sans"/>
                </a:rPr>
                <a:t>Transformación digital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896637"/>
            <a:ext cx="9999828" cy="8934611"/>
            <a:chOff x="0" y="0"/>
            <a:chExt cx="2719025" cy="2429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9025" cy="2429385"/>
            </a:xfrm>
            <a:custGeom>
              <a:avLst/>
              <a:gdLst/>
              <a:ahLst/>
              <a:cxnLst/>
              <a:rect l="l" t="t" r="r" b="b"/>
              <a:pathLst>
                <a:path w="2719025" h="2429385">
                  <a:moveTo>
                    <a:pt x="0" y="0"/>
                  </a:moveTo>
                  <a:lnTo>
                    <a:pt x="2719025" y="0"/>
                  </a:lnTo>
                  <a:lnTo>
                    <a:pt x="2719025" y="2429385"/>
                  </a:lnTo>
                  <a:lnTo>
                    <a:pt x="0" y="24293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19025" cy="2486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20859" y="5647395"/>
            <a:ext cx="2246281" cy="1876832"/>
            <a:chOff x="0" y="0"/>
            <a:chExt cx="610780" cy="5103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0780" cy="510324"/>
            </a:xfrm>
            <a:custGeom>
              <a:avLst/>
              <a:gdLst/>
              <a:ahLst/>
              <a:cxnLst/>
              <a:rect l="l" t="t" r="r" b="b"/>
              <a:pathLst>
                <a:path w="610780" h="510324">
                  <a:moveTo>
                    <a:pt x="0" y="0"/>
                  </a:moveTo>
                  <a:lnTo>
                    <a:pt x="610780" y="0"/>
                  </a:lnTo>
                  <a:lnTo>
                    <a:pt x="610780" y="510324"/>
                  </a:lnTo>
                  <a:lnTo>
                    <a:pt x="0" y="510324"/>
                  </a:lnTo>
                  <a:close/>
                </a:path>
              </a:pathLst>
            </a:custGeom>
            <a:solidFill>
              <a:srgbClr val="FFF9A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10780" cy="567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05042" y="1940549"/>
            <a:ext cx="2489784" cy="2406539"/>
            <a:chOff x="0" y="0"/>
            <a:chExt cx="676990" cy="6543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6990" cy="654355"/>
            </a:xfrm>
            <a:custGeom>
              <a:avLst/>
              <a:gdLst/>
              <a:ahLst/>
              <a:cxnLst/>
              <a:rect l="l" t="t" r="r" b="b"/>
              <a:pathLst>
                <a:path w="676990" h="654355">
                  <a:moveTo>
                    <a:pt x="0" y="0"/>
                  </a:moveTo>
                  <a:lnTo>
                    <a:pt x="676990" y="0"/>
                  </a:lnTo>
                  <a:lnTo>
                    <a:pt x="676990" y="654355"/>
                  </a:lnTo>
                  <a:lnTo>
                    <a:pt x="0" y="654355"/>
                  </a:lnTo>
                  <a:close/>
                </a:path>
              </a:pathLst>
            </a:custGeom>
            <a:solidFill>
              <a:srgbClr val="FFF9A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6990" cy="711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49934" y="1345270"/>
            <a:ext cx="1023957" cy="400785"/>
          </a:xfrm>
          <a:custGeom>
            <a:avLst/>
            <a:gdLst/>
            <a:ahLst/>
            <a:cxnLst/>
            <a:rect l="l" t="t" r="r" b="b"/>
            <a:pathLst>
              <a:path w="1023957" h="400785">
                <a:moveTo>
                  <a:pt x="0" y="0"/>
                </a:moveTo>
                <a:lnTo>
                  <a:pt x="1023956" y="0"/>
                </a:lnTo>
                <a:lnTo>
                  <a:pt x="1023956" y="400785"/>
                </a:lnTo>
                <a:lnTo>
                  <a:pt x="0" y="40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9144000" y="3670881"/>
            <a:ext cx="0" cy="19765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13" name="AutoShape 13"/>
          <p:cNvSpPr/>
          <p:nvPr/>
        </p:nvSpPr>
        <p:spPr>
          <a:xfrm flipH="1" flipV="1">
            <a:off x="9108553" y="2926988"/>
            <a:ext cx="1914832" cy="121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3654890" y="1311948"/>
            <a:ext cx="628601" cy="628601"/>
          </a:xfrm>
          <a:custGeom>
            <a:avLst/>
            <a:gdLst/>
            <a:ahLst/>
            <a:cxnLst/>
            <a:rect l="l" t="t" r="r" b="b"/>
            <a:pathLst>
              <a:path w="628601" h="628601">
                <a:moveTo>
                  <a:pt x="0" y="0"/>
                </a:moveTo>
                <a:lnTo>
                  <a:pt x="628601" y="0"/>
                </a:lnTo>
                <a:lnTo>
                  <a:pt x="628601" y="628601"/>
                </a:lnTo>
                <a:lnTo>
                  <a:pt x="0" y="628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11005042" y="2541334"/>
            <a:ext cx="2379694" cy="161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API REST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Análisis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Seguridad</a:t>
            </a:r>
          </a:p>
          <a:p>
            <a:pPr algn="l">
              <a:lnSpc>
                <a:spcPts val="3254"/>
              </a:lnSpc>
            </a:pPr>
            <a:endParaRPr lang="en-US" sz="2324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6" name="AutoShape 16"/>
          <p:cNvSpPr/>
          <p:nvPr/>
        </p:nvSpPr>
        <p:spPr>
          <a:xfrm flipH="1">
            <a:off x="13494826" y="2939140"/>
            <a:ext cx="2504205" cy="244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 flipV="1">
            <a:off x="15999030" y="2939140"/>
            <a:ext cx="0" cy="13891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8" name="Group 18"/>
          <p:cNvGrpSpPr/>
          <p:nvPr/>
        </p:nvGrpSpPr>
        <p:grpSpPr>
          <a:xfrm>
            <a:off x="14754138" y="4328287"/>
            <a:ext cx="2489784" cy="2406539"/>
            <a:chOff x="0" y="0"/>
            <a:chExt cx="676990" cy="6543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76990" cy="654355"/>
            </a:xfrm>
            <a:custGeom>
              <a:avLst/>
              <a:gdLst/>
              <a:ahLst/>
              <a:cxnLst/>
              <a:rect l="l" t="t" r="r" b="b"/>
              <a:pathLst>
                <a:path w="676990" h="654355">
                  <a:moveTo>
                    <a:pt x="0" y="0"/>
                  </a:moveTo>
                  <a:lnTo>
                    <a:pt x="676990" y="0"/>
                  </a:lnTo>
                  <a:lnTo>
                    <a:pt x="676990" y="654355"/>
                  </a:lnTo>
                  <a:lnTo>
                    <a:pt x="0" y="654355"/>
                  </a:lnTo>
                  <a:close/>
                </a:path>
              </a:pathLst>
            </a:custGeom>
            <a:solidFill>
              <a:srgbClr val="FFF9A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76990" cy="711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769516" y="7313207"/>
            <a:ext cx="2489784" cy="2406539"/>
            <a:chOff x="0" y="0"/>
            <a:chExt cx="676990" cy="6543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6990" cy="654355"/>
            </a:xfrm>
            <a:custGeom>
              <a:avLst/>
              <a:gdLst/>
              <a:ahLst/>
              <a:cxnLst/>
              <a:rect l="l" t="t" r="r" b="b"/>
              <a:pathLst>
                <a:path w="676990" h="654355">
                  <a:moveTo>
                    <a:pt x="0" y="0"/>
                  </a:moveTo>
                  <a:lnTo>
                    <a:pt x="676990" y="0"/>
                  </a:lnTo>
                  <a:lnTo>
                    <a:pt x="676990" y="654355"/>
                  </a:lnTo>
                  <a:lnTo>
                    <a:pt x="0" y="654355"/>
                  </a:lnTo>
                  <a:close/>
                </a:path>
              </a:pathLst>
            </a:custGeom>
            <a:solidFill>
              <a:srgbClr val="FFF9A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76990" cy="711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385011" y="6882603"/>
            <a:ext cx="858911" cy="861208"/>
          </a:xfrm>
          <a:custGeom>
            <a:avLst/>
            <a:gdLst/>
            <a:ahLst/>
            <a:cxnLst/>
            <a:rect l="l" t="t" r="r" b="b"/>
            <a:pathLst>
              <a:path w="858911" h="861208">
                <a:moveTo>
                  <a:pt x="0" y="0"/>
                </a:moveTo>
                <a:lnTo>
                  <a:pt x="858911" y="0"/>
                </a:lnTo>
                <a:lnTo>
                  <a:pt x="858911" y="861208"/>
                </a:lnTo>
                <a:lnTo>
                  <a:pt x="0" y="86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14934481" y="4777430"/>
            <a:ext cx="2379694" cy="201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API REST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Estadísticas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Historial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Filtros</a:t>
            </a:r>
          </a:p>
          <a:p>
            <a:pPr algn="l">
              <a:lnSpc>
                <a:spcPts val="3254"/>
              </a:lnSpc>
            </a:pPr>
            <a:endParaRPr lang="en-US" sz="2324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7628455" y="4884096"/>
            <a:ext cx="1952156" cy="959693"/>
            <a:chOff x="0" y="0"/>
            <a:chExt cx="530805" cy="2609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0805" cy="260948"/>
            </a:xfrm>
            <a:custGeom>
              <a:avLst/>
              <a:gdLst/>
              <a:ahLst/>
              <a:cxnLst/>
              <a:rect l="l" t="t" r="r" b="b"/>
              <a:pathLst>
                <a:path w="530805" h="260948">
                  <a:moveTo>
                    <a:pt x="0" y="0"/>
                  </a:moveTo>
                  <a:lnTo>
                    <a:pt x="530805" y="0"/>
                  </a:lnTo>
                  <a:lnTo>
                    <a:pt x="530805" y="260948"/>
                  </a:lnTo>
                  <a:lnTo>
                    <a:pt x="0" y="260948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30805" cy="318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APP MOVIL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153560" y="1460703"/>
            <a:ext cx="1941108" cy="959693"/>
            <a:chOff x="0" y="0"/>
            <a:chExt cx="527801" cy="2609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7801" cy="260948"/>
            </a:xfrm>
            <a:custGeom>
              <a:avLst/>
              <a:gdLst/>
              <a:ahLst/>
              <a:cxnLst/>
              <a:rect l="l" t="t" r="r" b="b"/>
              <a:pathLst>
                <a:path w="527801" h="260948">
                  <a:moveTo>
                    <a:pt x="0" y="0"/>
                  </a:moveTo>
                  <a:lnTo>
                    <a:pt x="527801" y="0"/>
                  </a:lnTo>
                  <a:lnTo>
                    <a:pt x="527801" y="260948"/>
                  </a:lnTo>
                  <a:lnTo>
                    <a:pt x="0" y="260948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527801" cy="318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Servidor Flask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615757" y="4042839"/>
            <a:ext cx="2259449" cy="573106"/>
            <a:chOff x="0" y="0"/>
            <a:chExt cx="614360" cy="1558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14360" cy="155832"/>
            </a:xfrm>
            <a:custGeom>
              <a:avLst/>
              <a:gdLst/>
              <a:ahLst/>
              <a:cxnLst/>
              <a:rect l="l" t="t" r="r" b="b"/>
              <a:pathLst>
                <a:path w="614360" h="155832">
                  <a:moveTo>
                    <a:pt x="0" y="0"/>
                  </a:moveTo>
                  <a:lnTo>
                    <a:pt x="614360" y="0"/>
                  </a:lnTo>
                  <a:lnTo>
                    <a:pt x="614360" y="155832"/>
                  </a:lnTo>
                  <a:lnTo>
                    <a:pt x="0" y="155832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14360" cy="212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Dashboard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750948" y="7120449"/>
            <a:ext cx="1838927" cy="573106"/>
            <a:chOff x="0" y="0"/>
            <a:chExt cx="500018" cy="1558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0017" cy="155832"/>
            </a:xfrm>
            <a:custGeom>
              <a:avLst/>
              <a:gdLst/>
              <a:ahLst/>
              <a:cxnLst/>
              <a:rect l="l" t="t" r="r" b="b"/>
              <a:pathLst>
                <a:path w="500017" h="155832">
                  <a:moveTo>
                    <a:pt x="0" y="0"/>
                  </a:moveTo>
                  <a:lnTo>
                    <a:pt x="500017" y="0"/>
                  </a:lnTo>
                  <a:lnTo>
                    <a:pt x="500017" y="155832"/>
                  </a:lnTo>
                  <a:lnTo>
                    <a:pt x="0" y="155832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500018" cy="212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SQLite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H="1" flipV="1">
            <a:off x="15999030" y="6734826"/>
            <a:ext cx="15378" cy="5783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16124328" y="3421502"/>
            <a:ext cx="1119595" cy="907889"/>
          </a:xfrm>
          <a:custGeom>
            <a:avLst/>
            <a:gdLst/>
            <a:ahLst/>
            <a:cxnLst/>
            <a:rect l="l" t="t" r="r" b="b"/>
            <a:pathLst>
              <a:path w="1119595" h="907889">
                <a:moveTo>
                  <a:pt x="0" y="0"/>
                </a:moveTo>
                <a:lnTo>
                  <a:pt x="1119594" y="0"/>
                </a:lnTo>
                <a:lnTo>
                  <a:pt x="1119594" y="907890"/>
                </a:lnTo>
                <a:lnTo>
                  <a:pt x="0" y="907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9580611" y="5115724"/>
            <a:ext cx="1279208" cy="1063341"/>
          </a:xfrm>
          <a:custGeom>
            <a:avLst/>
            <a:gdLst/>
            <a:ahLst/>
            <a:cxnLst/>
            <a:rect l="l" t="t" r="r" b="b"/>
            <a:pathLst>
              <a:path w="1279208" h="1063341">
                <a:moveTo>
                  <a:pt x="0" y="0"/>
                </a:moveTo>
                <a:lnTo>
                  <a:pt x="1279208" y="0"/>
                </a:lnTo>
                <a:lnTo>
                  <a:pt x="1279208" y="1063341"/>
                </a:lnTo>
                <a:lnTo>
                  <a:pt x="0" y="106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Freeform 41"/>
          <p:cNvSpPr/>
          <p:nvPr/>
        </p:nvSpPr>
        <p:spPr>
          <a:xfrm>
            <a:off x="8339266" y="2061153"/>
            <a:ext cx="1814294" cy="1814294"/>
          </a:xfrm>
          <a:custGeom>
            <a:avLst/>
            <a:gdLst/>
            <a:ahLst/>
            <a:cxnLst/>
            <a:rect l="l" t="t" r="r" b="b"/>
            <a:pathLst>
              <a:path w="1814294" h="1814294">
                <a:moveTo>
                  <a:pt x="0" y="0"/>
                </a:moveTo>
                <a:lnTo>
                  <a:pt x="1814294" y="0"/>
                </a:lnTo>
                <a:lnTo>
                  <a:pt x="1814294" y="1814294"/>
                </a:lnTo>
                <a:lnTo>
                  <a:pt x="0" y="18142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2" name="Group 42"/>
          <p:cNvGrpSpPr/>
          <p:nvPr/>
        </p:nvGrpSpPr>
        <p:grpSpPr>
          <a:xfrm>
            <a:off x="554982" y="1940549"/>
            <a:ext cx="6474468" cy="3004131"/>
            <a:chOff x="0" y="0"/>
            <a:chExt cx="8632624" cy="4005508"/>
          </a:xfrm>
        </p:grpSpPr>
        <p:sp>
          <p:nvSpPr>
            <p:cNvPr id="43" name="TextBox 43"/>
            <p:cNvSpPr txBox="1"/>
            <p:nvPr/>
          </p:nvSpPr>
          <p:spPr>
            <a:xfrm>
              <a:off x="0" y="66675"/>
              <a:ext cx="8632624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Arquitectura de Software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3533703"/>
              <a:ext cx="8632624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54982" y="5282403"/>
            <a:ext cx="6014634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116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Este diagrama muestra la estructura técnica de i-TEC, incluyendo la app móvil, servidor y bases de datos, destacando la comunicación y flujo de datos entre módulos.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071774" y="6131440"/>
            <a:ext cx="3378636" cy="1206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NFC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Config GUI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Auto Envio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566689" y="7645930"/>
            <a:ext cx="2316756" cy="201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Lectura NFC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Análisis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Meta datos</a:t>
            </a:r>
          </a:p>
          <a:p>
            <a:pPr marL="501904" lvl="1" indent="-250952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Estadisticas</a:t>
            </a:r>
          </a:p>
          <a:p>
            <a:pPr algn="l">
              <a:lnSpc>
                <a:spcPts val="3254"/>
              </a:lnSpc>
            </a:pPr>
            <a:endParaRPr lang="en-US" sz="2324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48" name="Freeform 48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08049" y="156134"/>
            <a:ext cx="8580260" cy="9945606"/>
          </a:xfrm>
          <a:custGeom>
            <a:avLst/>
            <a:gdLst/>
            <a:ahLst/>
            <a:cxnLst/>
            <a:rect l="l" t="t" r="r" b="b"/>
            <a:pathLst>
              <a:path w="8580260" h="9945606">
                <a:moveTo>
                  <a:pt x="0" y="0"/>
                </a:moveTo>
                <a:lnTo>
                  <a:pt x="8580260" y="0"/>
                </a:lnTo>
                <a:lnTo>
                  <a:pt x="8580260" y="9945606"/>
                </a:lnTo>
                <a:lnTo>
                  <a:pt x="0" y="994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453251" y="1777271"/>
            <a:ext cx="7451591" cy="220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80"/>
              </a:lnSpc>
              <a:spcBef>
                <a:spcPct val="0"/>
              </a:spcBef>
            </a:pPr>
            <a:r>
              <a:rPr lang="en-US" sz="78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Modelo de Datos de i-TEC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1703" y="4304158"/>
            <a:ext cx="6589506" cy="254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4"/>
              </a:lnSpc>
              <a:spcBef>
                <a:spcPct val="0"/>
              </a:spcBef>
            </a:pPr>
            <a:r>
              <a:rPr lang="en-US" sz="292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SQLite es la base de datos elegida por su eficiencia y uso sencillo. Su diseño está normalizado hasta 3FN, lo que refuerza la gestión de inventario y asegura la integridad de los datos.</a:t>
            </a:r>
          </a:p>
        </p:txBody>
      </p:sp>
      <p:sp>
        <p:nvSpPr>
          <p:cNvPr id="5" name="Freeform 5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734675" cy="10287000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3611225" y="5523461"/>
            <a:ext cx="4010025" cy="4515906"/>
            <a:chOff x="0" y="0"/>
            <a:chExt cx="621258" cy="699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1258" cy="699632"/>
            </a:xfrm>
            <a:custGeom>
              <a:avLst/>
              <a:gdLst/>
              <a:ahLst/>
              <a:cxnLst/>
              <a:rect l="l" t="t" r="r" b="b"/>
              <a:pathLst>
                <a:path w="621258" h="699632">
                  <a:moveTo>
                    <a:pt x="0" y="0"/>
                  </a:moveTo>
                  <a:lnTo>
                    <a:pt x="621258" y="0"/>
                  </a:lnTo>
                  <a:lnTo>
                    <a:pt x="621258" y="699632"/>
                  </a:lnTo>
                  <a:lnTo>
                    <a:pt x="0" y="699632"/>
                  </a:lnTo>
                  <a:close/>
                </a:path>
              </a:pathLst>
            </a:custGeom>
            <a:blipFill>
              <a:blip r:embed="rId2"/>
              <a:stretch>
                <a:fillRect t="-19393" r="-6938" b="-1939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3771917"/>
            <a:ext cx="4010025" cy="6267450"/>
            <a:chOff x="0" y="0"/>
            <a:chExt cx="621258" cy="9709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r="-863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981575" y="3771917"/>
            <a:ext cx="4010025" cy="6267450"/>
            <a:chOff x="0" y="0"/>
            <a:chExt cx="621258" cy="9709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b="-4493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887450" y="816099"/>
            <a:ext cx="4191818" cy="3432051"/>
          </a:xfrm>
          <a:custGeom>
            <a:avLst/>
            <a:gdLst/>
            <a:ahLst/>
            <a:cxnLst/>
            <a:rect l="l" t="t" r="r" b="b"/>
            <a:pathLst>
              <a:path w="4191818" h="3432051">
                <a:moveTo>
                  <a:pt x="0" y="0"/>
                </a:moveTo>
                <a:lnTo>
                  <a:pt x="4191818" y="0"/>
                </a:lnTo>
                <a:lnTo>
                  <a:pt x="4191818" y="3432051"/>
                </a:lnTo>
                <a:lnTo>
                  <a:pt x="0" y="3432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28149" y="1845972"/>
            <a:ext cx="12181816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Tablas más relevantes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6750" y="4248150"/>
            <a:ext cx="4010025" cy="856194"/>
            <a:chOff x="0" y="0"/>
            <a:chExt cx="5346700" cy="1141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Productos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TABLA DE PRODUCTOS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750" y="6049448"/>
            <a:ext cx="4010025" cy="856194"/>
            <a:chOff x="0" y="0"/>
            <a:chExt cx="5346700" cy="11415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Usuarios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TABLA DE USUARIOS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6750" y="7829550"/>
            <a:ext cx="4010025" cy="856194"/>
            <a:chOff x="0" y="0"/>
            <a:chExt cx="5346700" cy="114159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Datos de Lecturas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LECTURAS NFC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68900" y="2152117"/>
            <a:ext cx="6325581" cy="2856830"/>
          </a:xfrm>
          <a:custGeom>
            <a:avLst/>
            <a:gdLst/>
            <a:ahLst/>
            <a:cxnLst/>
            <a:rect l="l" t="t" r="r" b="b"/>
            <a:pathLst>
              <a:path w="6325581" h="2856830">
                <a:moveTo>
                  <a:pt x="0" y="0"/>
                </a:moveTo>
                <a:lnTo>
                  <a:pt x="6325581" y="0"/>
                </a:lnTo>
                <a:lnTo>
                  <a:pt x="6325581" y="2856830"/>
                </a:lnTo>
                <a:lnTo>
                  <a:pt x="0" y="285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51" t="-44008" r="-19512" b="-16612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1298476" y="5269627"/>
            <a:ext cx="6296005" cy="1796158"/>
          </a:xfrm>
          <a:custGeom>
            <a:avLst/>
            <a:gdLst/>
            <a:ahLst/>
            <a:cxnLst/>
            <a:rect l="l" t="t" r="r" b="b"/>
            <a:pathLst>
              <a:path w="6296005" h="1796158">
                <a:moveTo>
                  <a:pt x="0" y="0"/>
                </a:moveTo>
                <a:lnTo>
                  <a:pt x="6296005" y="0"/>
                </a:lnTo>
                <a:lnTo>
                  <a:pt x="6296005" y="1796157"/>
                </a:lnTo>
                <a:lnTo>
                  <a:pt x="0" y="1796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1234854" y="7328707"/>
            <a:ext cx="2154911" cy="1671781"/>
          </a:xfrm>
          <a:custGeom>
            <a:avLst/>
            <a:gdLst/>
            <a:ahLst/>
            <a:cxnLst/>
            <a:rect l="l" t="t" r="r" b="b"/>
            <a:pathLst>
              <a:path w="2154911" h="1671781">
                <a:moveTo>
                  <a:pt x="0" y="0"/>
                </a:moveTo>
                <a:lnTo>
                  <a:pt x="2154911" y="0"/>
                </a:lnTo>
                <a:lnTo>
                  <a:pt x="2154911" y="1671781"/>
                </a:lnTo>
                <a:lnTo>
                  <a:pt x="0" y="1671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836709" y="7568403"/>
            <a:ext cx="1845946" cy="1459679"/>
          </a:xfrm>
          <a:custGeom>
            <a:avLst/>
            <a:gdLst/>
            <a:ahLst/>
            <a:cxnLst/>
            <a:rect l="l" t="t" r="r" b="b"/>
            <a:pathLst>
              <a:path w="1845946" h="1459679">
                <a:moveTo>
                  <a:pt x="0" y="0"/>
                </a:moveTo>
                <a:lnTo>
                  <a:pt x="1845946" y="0"/>
                </a:lnTo>
                <a:lnTo>
                  <a:pt x="1845946" y="1459679"/>
                </a:lnTo>
                <a:lnTo>
                  <a:pt x="0" y="1459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0734675" cy="10287000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457140" y="2034836"/>
            <a:ext cx="10386312" cy="1889706"/>
            <a:chOff x="0" y="0"/>
            <a:chExt cx="13848416" cy="2519608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13848416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Tecnologías Utilizadas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7803"/>
              <a:ext cx="1384841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2874" y="4234548"/>
            <a:ext cx="9333363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stack tecnológico prioriza la eficiencia: el Backend utiliza Python y Flask para una API ligera, con Postman garantizando la calidad de los endpoints. Las Interfaces usan Bootstrap y un Framework Móvil, destacando el escaneo NFC para automatizar el registro. SQL provee la base de datos para un desarrollo simple y nativo.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528971"/>
            <a:ext cx="18715993" cy="5758029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44273" y="1836568"/>
            <a:ext cx="9763125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Funcionalidades Clave de i-TEC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5839845"/>
            <a:ext cx="4010025" cy="856194"/>
            <a:chOff x="0" y="0"/>
            <a:chExt cx="5346700" cy="1141592"/>
          </a:xfrm>
        </p:grpSpPr>
        <p:sp>
          <p:nvSpPr>
            <p:cNvPr id="5" name="TextBox 5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Registro automático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>
                  <a:solidFill>
                    <a:srgbClr val="64FFD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ESCANEO NFC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750" y="7355482"/>
            <a:ext cx="4010025" cy="856194"/>
            <a:chOff x="0" y="0"/>
            <a:chExt cx="5346700" cy="1141592"/>
          </a:xfrm>
        </p:grpSpPr>
        <p:sp>
          <p:nvSpPr>
            <p:cNvPr id="8" name="TextBox 8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Monitoreo eficaz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>
                  <a:solidFill>
                    <a:srgbClr val="64FFD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GESTIÓN DE ACTIVOS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6750" y="8635744"/>
            <a:ext cx="4010025" cy="856194"/>
            <a:chOff x="0" y="0"/>
            <a:chExt cx="5346700" cy="11415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69787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Análisis de datos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3467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>
                  <a:solidFill>
                    <a:srgbClr val="64FFD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REPORTES GENERADOS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11225" y="4676247"/>
            <a:ext cx="4010025" cy="4944003"/>
            <a:chOff x="0" y="0"/>
            <a:chExt cx="621258" cy="7659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1258" cy="765955"/>
            </a:xfrm>
            <a:custGeom>
              <a:avLst/>
              <a:gdLst/>
              <a:ahLst/>
              <a:cxnLst/>
              <a:rect l="l" t="t" r="r" b="b"/>
              <a:pathLst>
                <a:path w="621258" h="765955">
                  <a:moveTo>
                    <a:pt x="0" y="0"/>
                  </a:moveTo>
                  <a:lnTo>
                    <a:pt x="621258" y="0"/>
                  </a:lnTo>
                  <a:lnTo>
                    <a:pt x="621258" y="765955"/>
                  </a:lnTo>
                  <a:lnTo>
                    <a:pt x="0" y="765955"/>
                  </a:lnTo>
                  <a:close/>
                </a:path>
              </a:pathLst>
            </a:custGeom>
            <a:blipFill>
              <a:blip r:embed="rId2"/>
              <a:stretch>
                <a:fillRect t="-13991" b="-1399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96400" y="4676247"/>
            <a:ext cx="4010025" cy="4944003"/>
            <a:chOff x="0" y="0"/>
            <a:chExt cx="621258" cy="7659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58" cy="765955"/>
            </a:xfrm>
            <a:custGeom>
              <a:avLst/>
              <a:gdLst/>
              <a:ahLst/>
              <a:cxnLst/>
              <a:rect l="l" t="t" r="r" b="b"/>
              <a:pathLst>
                <a:path w="621258" h="765955">
                  <a:moveTo>
                    <a:pt x="0" y="0"/>
                  </a:moveTo>
                  <a:lnTo>
                    <a:pt x="621258" y="0"/>
                  </a:lnTo>
                  <a:lnTo>
                    <a:pt x="621258" y="765955"/>
                  </a:lnTo>
                  <a:lnTo>
                    <a:pt x="0" y="765955"/>
                  </a:lnTo>
                  <a:close/>
                </a:path>
              </a:pathLst>
            </a:custGeom>
            <a:blipFill>
              <a:blip r:embed="rId3"/>
              <a:stretch>
                <a:fillRect t="-13991" b="-1399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76775" y="4676247"/>
            <a:ext cx="4467225" cy="4944003"/>
            <a:chOff x="0" y="0"/>
            <a:chExt cx="521793" cy="5774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1793" cy="577482"/>
            </a:xfrm>
            <a:custGeom>
              <a:avLst/>
              <a:gdLst/>
              <a:ahLst/>
              <a:cxnLst/>
              <a:rect l="l" t="t" r="r" b="b"/>
              <a:pathLst>
                <a:path w="521793" h="577482">
                  <a:moveTo>
                    <a:pt x="0" y="0"/>
                  </a:moveTo>
                  <a:lnTo>
                    <a:pt x="521793" y="0"/>
                  </a:lnTo>
                  <a:lnTo>
                    <a:pt x="521793" y="577482"/>
                  </a:lnTo>
                  <a:lnTo>
                    <a:pt x="0" y="577482"/>
                  </a:lnTo>
                  <a:close/>
                </a:path>
              </a:pathLst>
            </a:custGeom>
            <a:blipFill>
              <a:blip r:embed="rId4"/>
              <a:stretch>
                <a:fillRect l="-9633" t="-39201" r="-12773" b="-3532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381500"/>
            <a:ext cx="18288000" cy="5905500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787084" y="1660896"/>
            <a:ext cx="10217776" cy="3086100"/>
            <a:chOff x="0" y="0"/>
            <a:chExt cx="269110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1101" cy="812800"/>
            </a:xfrm>
            <a:custGeom>
              <a:avLst/>
              <a:gdLst/>
              <a:ahLst/>
              <a:cxnLst/>
              <a:rect l="l" t="t" r="r" b="b"/>
              <a:pathLst>
                <a:path w="2691101" h="812800">
                  <a:moveTo>
                    <a:pt x="0" y="0"/>
                  </a:moveTo>
                  <a:lnTo>
                    <a:pt x="2691101" y="0"/>
                  </a:lnTo>
                  <a:lnTo>
                    <a:pt x="26911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F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69110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37234" y="1660896"/>
            <a:ext cx="9748301" cy="9074782"/>
          </a:xfrm>
          <a:custGeom>
            <a:avLst/>
            <a:gdLst/>
            <a:ahLst/>
            <a:cxnLst/>
            <a:rect l="l" t="t" r="r" b="b"/>
            <a:pathLst>
              <a:path w="9748301" h="9074782">
                <a:moveTo>
                  <a:pt x="0" y="0"/>
                </a:moveTo>
                <a:lnTo>
                  <a:pt x="9748301" y="0"/>
                </a:lnTo>
                <a:lnTo>
                  <a:pt x="9748301" y="9074783"/>
                </a:lnTo>
                <a:lnTo>
                  <a:pt x="0" y="9074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143000" y="2325424"/>
            <a:ext cx="8027935" cy="1513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Roles </a:t>
            </a:r>
            <a:r>
              <a:rPr lang="en-US" sz="9200" b="1" dirty="0" err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</a:t>
            </a:r>
            <a:r>
              <a:rPr lang="en-US" sz="9200" b="1" dirty="0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-Tec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7352" y="6131613"/>
            <a:ext cx="7292662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Dento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empresa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servicio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existen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los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roles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fundamentales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para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poder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gestionar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un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buen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servicio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y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quienes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le dan la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identidad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una</a:t>
            </a:r>
            <a:r>
              <a:rPr lang="en-US" sz="33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empresa</a:t>
            </a:r>
            <a:endParaRPr lang="en-US" sz="33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1479" y="4754284"/>
            <a:ext cx="18220193" cy="9647516"/>
          </a:xfrm>
          <a:prstGeom prst="rect">
            <a:avLst/>
          </a:prstGeom>
          <a:solidFill>
            <a:srgbClr val="0A192F"/>
          </a:solid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38351" y="7001224"/>
            <a:ext cx="3891678" cy="3509586"/>
          </a:xfrm>
          <a:custGeom>
            <a:avLst/>
            <a:gdLst/>
            <a:ahLst/>
            <a:cxnLst/>
            <a:rect l="l" t="t" r="r" b="b"/>
            <a:pathLst>
              <a:path w="3891678" h="3509586">
                <a:moveTo>
                  <a:pt x="0" y="0"/>
                </a:moveTo>
                <a:lnTo>
                  <a:pt x="3891679" y="0"/>
                </a:lnTo>
                <a:lnTo>
                  <a:pt x="3891679" y="3509587"/>
                </a:lnTo>
                <a:lnTo>
                  <a:pt x="0" y="350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6817281" y="7304943"/>
            <a:ext cx="4102673" cy="3274679"/>
          </a:xfrm>
          <a:custGeom>
            <a:avLst/>
            <a:gdLst/>
            <a:ahLst/>
            <a:cxnLst/>
            <a:rect l="l" t="t" r="r" b="b"/>
            <a:pathLst>
              <a:path w="4102673" h="3274679">
                <a:moveTo>
                  <a:pt x="0" y="0"/>
                </a:moveTo>
                <a:lnTo>
                  <a:pt x="4102673" y="0"/>
                </a:lnTo>
                <a:lnTo>
                  <a:pt x="4102673" y="3274679"/>
                </a:lnTo>
                <a:lnTo>
                  <a:pt x="0" y="3274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173984" y="6895565"/>
            <a:ext cx="4003944" cy="3647229"/>
          </a:xfrm>
          <a:custGeom>
            <a:avLst/>
            <a:gdLst/>
            <a:ahLst/>
            <a:cxnLst/>
            <a:rect l="l" t="t" r="r" b="b"/>
            <a:pathLst>
              <a:path w="4003944" h="3647229">
                <a:moveTo>
                  <a:pt x="0" y="0"/>
                </a:moveTo>
                <a:lnTo>
                  <a:pt x="4003943" y="0"/>
                </a:lnTo>
                <a:lnTo>
                  <a:pt x="4003943" y="3647228"/>
                </a:lnTo>
                <a:lnTo>
                  <a:pt x="0" y="3647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23152" y="2000436"/>
            <a:ext cx="3606877" cy="36068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5293" y="2000436"/>
            <a:ext cx="3606877" cy="36068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67434" y="2000436"/>
            <a:ext cx="3606877" cy="3606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79463" y="2356747"/>
            <a:ext cx="2894255" cy="289425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60"/>
                </a:lnSpc>
              </a:pPr>
              <a:r>
                <a:rPr lang="en-US" sz="3900" b="1" spc="152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Admin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51604" y="2356747"/>
            <a:ext cx="2894255" cy="289425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60"/>
                </a:lnSpc>
              </a:pPr>
              <a:r>
                <a:rPr lang="en-US" sz="3900" b="1" spc="152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Usuario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23745" y="2356747"/>
            <a:ext cx="2894255" cy="289425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60"/>
                </a:lnSpc>
              </a:pPr>
              <a:r>
                <a:rPr lang="en-US" sz="3900" b="1" spc="152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Tecnico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3281668" y="5607314"/>
            <a:ext cx="559223" cy="1444004"/>
          </a:xfrm>
          <a:custGeom>
            <a:avLst/>
            <a:gdLst/>
            <a:ahLst/>
            <a:cxnLst/>
            <a:rect l="l" t="t" r="r" b="b"/>
            <a:pathLst>
              <a:path w="559223" h="1444004">
                <a:moveTo>
                  <a:pt x="0" y="0"/>
                </a:moveTo>
                <a:lnTo>
                  <a:pt x="559223" y="0"/>
                </a:lnTo>
                <a:lnTo>
                  <a:pt x="559223" y="1444003"/>
                </a:lnTo>
                <a:lnTo>
                  <a:pt x="0" y="1444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8589006" y="5557221"/>
            <a:ext cx="559223" cy="1444004"/>
          </a:xfrm>
          <a:custGeom>
            <a:avLst/>
            <a:gdLst/>
            <a:ahLst/>
            <a:cxnLst/>
            <a:rect l="l" t="t" r="r" b="b"/>
            <a:pathLst>
              <a:path w="559223" h="1444004">
                <a:moveTo>
                  <a:pt x="0" y="0"/>
                </a:moveTo>
                <a:lnTo>
                  <a:pt x="559223" y="0"/>
                </a:lnTo>
                <a:lnTo>
                  <a:pt x="559223" y="1444003"/>
                </a:lnTo>
                <a:lnTo>
                  <a:pt x="0" y="1444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13896344" y="5507128"/>
            <a:ext cx="559223" cy="1444004"/>
          </a:xfrm>
          <a:custGeom>
            <a:avLst/>
            <a:gdLst/>
            <a:ahLst/>
            <a:cxnLst/>
            <a:rect l="l" t="t" r="r" b="b"/>
            <a:pathLst>
              <a:path w="559223" h="1444004">
                <a:moveTo>
                  <a:pt x="0" y="0"/>
                </a:moveTo>
                <a:lnTo>
                  <a:pt x="559223" y="0"/>
                </a:lnTo>
                <a:lnTo>
                  <a:pt x="559223" y="1444004"/>
                </a:lnTo>
                <a:lnTo>
                  <a:pt x="0" y="1444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734675" cy="10287000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331323" y="1882970"/>
            <a:ext cx="14137402" cy="79522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4502" y="369175"/>
            <a:ext cx="9763125" cy="101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7"/>
              </a:lnSpc>
              <a:spcBef>
                <a:spcPct val="0"/>
              </a:spcBef>
            </a:pPr>
            <a:r>
              <a:rPr lang="en-US" sz="7088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Demostración: </a:t>
            </a:r>
          </a:p>
        </p:txBody>
      </p:sp>
      <p:sp>
        <p:nvSpPr>
          <p:cNvPr id="5" name="Freeform 5"/>
          <p:cNvSpPr/>
          <p:nvPr/>
        </p:nvSpPr>
        <p:spPr>
          <a:xfrm>
            <a:off x="13398356" y="92373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2156" y="2546960"/>
            <a:ext cx="5100967" cy="1535931"/>
            <a:chOff x="0" y="0"/>
            <a:chExt cx="1412124" cy="4251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2752999" y="2589291"/>
            <a:ext cx="5100967" cy="1535931"/>
            <a:chOff x="0" y="0"/>
            <a:chExt cx="1412124" cy="4251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130154" y="2853127"/>
            <a:ext cx="1411839" cy="1008260"/>
            <a:chOff x="0" y="0"/>
            <a:chExt cx="761357" cy="543720"/>
          </a:xfrm>
        </p:grpSpPr>
        <p:sp>
          <p:nvSpPr>
            <p:cNvPr id="9" name="Freeform 9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2156" y="4409333"/>
            <a:ext cx="5100967" cy="1535931"/>
            <a:chOff x="0" y="0"/>
            <a:chExt cx="1412124" cy="425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2752999" y="4455585"/>
            <a:ext cx="5100967" cy="1535931"/>
            <a:chOff x="0" y="0"/>
            <a:chExt cx="1412124" cy="4251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2130154" y="4719421"/>
            <a:ext cx="1411839" cy="1008260"/>
            <a:chOff x="0" y="0"/>
            <a:chExt cx="761357" cy="543720"/>
          </a:xfrm>
        </p:grpSpPr>
        <p:sp>
          <p:nvSpPr>
            <p:cNvPr id="18" name="Freeform 18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09885" y="6309577"/>
            <a:ext cx="5100967" cy="1535931"/>
            <a:chOff x="0" y="0"/>
            <a:chExt cx="1412124" cy="4251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2752999" y="6355829"/>
            <a:ext cx="5100967" cy="1535931"/>
            <a:chOff x="0" y="0"/>
            <a:chExt cx="1412124" cy="4251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2130154" y="6619665"/>
            <a:ext cx="1411839" cy="1008260"/>
            <a:chOff x="0" y="0"/>
            <a:chExt cx="761357" cy="543720"/>
          </a:xfrm>
        </p:grpSpPr>
        <p:sp>
          <p:nvSpPr>
            <p:cNvPr id="27" name="Freeform 27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09885" y="8214681"/>
            <a:ext cx="5100967" cy="1535931"/>
            <a:chOff x="0" y="0"/>
            <a:chExt cx="1412124" cy="42519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12752999" y="8214681"/>
            <a:ext cx="5100967" cy="1535931"/>
            <a:chOff x="0" y="0"/>
            <a:chExt cx="1412124" cy="42519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12124" cy="425199"/>
            </a:xfrm>
            <a:custGeom>
              <a:avLst/>
              <a:gdLst/>
              <a:ahLst/>
              <a:cxnLst/>
              <a:rect l="l" t="t" r="r" b="b"/>
              <a:pathLst>
                <a:path w="1412124" h="425199">
                  <a:moveTo>
                    <a:pt x="86511" y="0"/>
                  </a:moveTo>
                  <a:lnTo>
                    <a:pt x="1325613" y="0"/>
                  </a:lnTo>
                  <a:cubicBezTo>
                    <a:pt x="1373392" y="0"/>
                    <a:pt x="1412124" y="38732"/>
                    <a:pt x="1412124" y="86511"/>
                  </a:cubicBezTo>
                  <a:lnTo>
                    <a:pt x="1412124" y="338688"/>
                  </a:lnTo>
                  <a:cubicBezTo>
                    <a:pt x="1412124" y="386466"/>
                    <a:pt x="1373392" y="425199"/>
                    <a:pt x="1325613" y="425199"/>
                  </a:cubicBezTo>
                  <a:lnTo>
                    <a:pt x="86511" y="425199"/>
                  </a:lnTo>
                  <a:cubicBezTo>
                    <a:pt x="38732" y="425199"/>
                    <a:pt x="0" y="386466"/>
                    <a:pt x="0" y="338688"/>
                  </a:cubicBezTo>
                  <a:lnTo>
                    <a:pt x="0" y="86511"/>
                  </a:lnTo>
                  <a:cubicBezTo>
                    <a:pt x="0" y="38732"/>
                    <a:pt x="38732" y="0"/>
                    <a:pt x="86511" y="0"/>
                  </a:cubicBezTo>
                  <a:close/>
                </a:path>
              </a:pathLst>
            </a:custGeom>
            <a:solidFill>
              <a:srgbClr val="052F51"/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412124" cy="47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2130154" y="8478516"/>
            <a:ext cx="1411839" cy="1008260"/>
            <a:chOff x="0" y="0"/>
            <a:chExt cx="761357" cy="543720"/>
          </a:xfrm>
        </p:grpSpPr>
        <p:sp>
          <p:nvSpPr>
            <p:cNvPr id="36" name="Freeform 36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599962" y="609380"/>
            <a:ext cx="20088993" cy="1361034"/>
            <a:chOff x="0" y="0"/>
            <a:chExt cx="5290928" cy="3584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290928" cy="358462"/>
            </a:xfrm>
            <a:custGeom>
              <a:avLst/>
              <a:gdLst/>
              <a:ahLst/>
              <a:cxnLst/>
              <a:rect l="l" t="t" r="r" b="b"/>
              <a:pathLst>
                <a:path w="5290928" h="358462">
                  <a:moveTo>
                    <a:pt x="0" y="0"/>
                  </a:moveTo>
                  <a:lnTo>
                    <a:pt x="5290928" y="0"/>
                  </a:lnTo>
                  <a:lnTo>
                    <a:pt x="5290928" y="358462"/>
                  </a:lnTo>
                  <a:lnTo>
                    <a:pt x="0" y="358462"/>
                  </a:lnTo>
                  <a:close/>
                </a:path>
              </a:pathLst>
            </a:custGeom>
            <a:solidFill>
              <a:srgbClr val="052F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5290928" cy="415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10800000">
            <a:off x="5970456" y="2810795"/>
            <a:ext cx="1411839" cy="1008260"/>
            <a:chOff x="0" y="0"/>
            <a:chExt cx="761357" cy="543720"/>
          </a:xfrm>
        </p:grpSpPr>
        <p:sp>
          <p:nvSpPr>
            <p:cNvPr id="42" name="Freeform 42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5956236" y="4625838"/>
            <a:ext cx="1411839" cy="1008260"/>
            <a:chOff x="0" y="0"/>
            <a:chExt cx="761357" cy="543720"/>
          </a:xfrm>
        </p:grpSpPr>
        <p:sp>
          <p:nvSpPr>
            <p:cNvPr id="45" name="Freeform 45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10800000">
            <a:off x="5956236" y="6500012"/>
            <a:ext cx="1411839" cy="1008260"/>
            <a:chOff x="0" y="0"/>
            <a:chExt cx="761357" cy="543720"/>
          </a:xfrm>
        </p:grpSpPr>
        <p:sp>
          <p:nvSpPr>
            <p:cNvPr id="48" name="Freeform 48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10800000">
            <a:off x="5956236" y="8436185"/>
            <a:ext cx="1411839" cy="1008260"/>
            <a:chOff x="0" y="0"/>
            <a:chExt cx="761357" cy="543720"/>
          </a:xfrm>
        </p:grpSpPr>
        <p:sp>
          <p:nvSpPr>
            <p:cNvPr id="51" name="Freeform 51"/>
            <p:cNvSpPr/>
            <p:nvPr/>
          </p:nvSpPr>
          <p:spPr>
            <a:xfrm>
              <a:off x="32834" y="0"/>
              <a:ext cx="706649" cy="543720"/>
            </a:xfrm>
            <a:custGeom>
              <a:avLst/>
              <a:gdLst/>
              <a:ahLst/>
              <a:cxnLst/>
              <a:rect l="l" t="t" r="r" b="b"/>
              <a:pathLst>
                <a:path w="706649" h="543720">
                  <a:moveTo>
                    <a:pt x="32969" y="0"/>
                  </a:moveTo>
                  <a:lnTo>
                    <a:pt x="459520" y="0"/>
                  </a:lnTo>
                  <a:cubicBezTo>
                    <a:pt x="500935" y="0"/>
                    <a:pt x="539924" y="19534"/>
                    <a:pt x="564719" y="52707"/>
                  </a:cubicBezTo>
                  <a:lnTo>
                    <a:pt x="689128" y="219153"/>
                  </a:lnTo>
                  <a:cubicBezTo>
                    <a:pt x="712489" y="250408"/>
                    <a:pt x="712489" y="293312"/>
                    <a:pt x="689128" y="324567"/>
                  </a:cubicBezTo>
                  <a:lnTo>
                    <a:pt x="564719" y="491014"/>
                  </a:lnTo>
                  <a:cubicBezTo>
                    <a:pt x="539924" y="524186"/>
                    <a:pt x="500935" y="543720"/>
                    <a:pt x="459520" y="543720"/>
                  </a:cubicBezTo>
                  <a:lnTo>
                    <a:pt x="32969" y="543720"/>
                  </a:lnTo>
                  <a:cubicBezTo>
                    <a:pt x="20491" y="543720"/>
                    <a:pt x="9082" y="536676"/>
                    <a:pt x="3493" y="525520"/>
                  </a:cubicBezTo>
                  <a:cubicBezTo>
                    <a:pt x="-2097" y="514364"/>
                    <a:pt x="-909" y="501008"/>
                    <a:pt x="6561" y="491014"/>
                  </a:cubicBezTo>
                  <a:lnTo>
                    <a:pt x="130971" y="324567"/>
                  </a:lnTo>
                  <a:cubicBezTo>
                    <a:pt x="154332" y="293312"/>
                    <a:pt x="154332" y="250408"/>
                    <a:pt x="130971" y="219153"/>
                  </a:cubicBezTo>
                  <a:lnTo>
                    <a:pt x="6561" y="52707"/>
                  </a:lnTo>
                  <a:cubicBezTo>
                    <a:pt x="-909" y="42712"/>
                    <a:pt x="-2097" y="29357"/>
                    <a:pt x="3493" y="18201"/>
                  </a:cubicBezTo>
                  <a:cubicBezTo>
                    <a:pt x="9082" y="7045"/>
                    <a:pt x="20491" y="0"/>
                    <a:pt x="32969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77800" y="-38100"/>
              <a:ext cx="507357" cy="581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412495" y="3257611"/>
            <a:ext cx="5391342" cy="5814192"/>
          </a:xfrm>
          <a:custGeom>
            <a:avLst/>
            <a:gdLst/>
            <a:ahLst/>
            <a:cxnLst/>
            <a:rect l="l" t="t" r="r" b="b"/>
            <a:pathLst>
              <a:path w="5391342" h="5814192">
                <a:moveTo>
                  <a:pt x="0" y="0"/>
                </a:moveTo>
                <a:lnTo>
                  <a:pt x="5391341" y="0"/>
                </a:lnTo>
                <a:lnTo>
                  <a:pt x="5391341" y="5814192"/>
                </a:lnTo>
                <a:lnTo>
                  <a:pt x="0" y="581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4" name="TextBox 54"/>
          <p:cNvSpPr txBox="1"/>
          <p:nvPr/>
        </p:nvSpPr>
        <p:spPr>
          <a:xfrm>
            <a:off x="7533143" y="2749725"/>
            <a:ext cx="4011696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Efici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encia Operacional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463208" y="3003628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734981" y="2803110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Modernización Empresarial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33143" y="4568688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Productividad 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del Personal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463208" y="4869923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  <a:spcBef>
                <a:spcPct val="0"/>
              </a:spcBef>
            </a:pPr>
            <a:r>
              <a:rPr lang="en-US" sz="3757" b="1" u="none" strike="noStrike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756520" y="4671901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Ace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leración de Auditorías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533143" y="6516263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recisión del activos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463208" y="6770166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  <a:spcBef>
                <a:spcPct val="0"/>
              </a:spcBef>
            </a:pPr>
            <a:r>
              <a:rPr lang="en-US" sz="3757" b="1" u="none" strike="noStrike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07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756520" y="6839883"/>
            <a:ext cx="3681559" cy="47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alidad del Dato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533143" y="8375114"/>
            <a:ext cx="3681559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educción de Pérdidas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463208" y="8629018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  <a:spcBef>
                <a:spcPct val="0"/>
              </a:spcBef>
            </a:pPr>
            <a:r>
              <a:rPr lang="en-US" sz="3757" b="1" u="none" strike="noStrike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08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756520" y="8266628"/>
            <a:ext cx="4118985" cy="9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758" b="1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To</a:t>
            </a:r>
            <a:r>
              <a:rPr lang="en-US" sz="2758" b="1" u="none" strike="noStrike">
                <a:solidFill>
                  <a:srgbClr val="5CE1E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ma de Decisiones Estratégica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-374280" y="856624"/>
            <a:ext cx="6775977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80"/>
              </a:lnSpc>
            </a:pPr>
            <a:r>
              <a:rPr lang="en-US" sz="8000">
                <a:solidFill>
                  <a:srgbClr val="5CE1E6"/>
                </a:solidFill>
                <a:latin typeface="Georgia Pro"/>
                <a:ea typeface="Georgia Pro"/>
                <a:cs typeface="Georgia Pro"/>
                <a:sym typeface="Georgia Pro"/>
              </a:rPr>
              <a:t>Resultados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6303509" y="2961297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6289290" y="4776340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289290" y="6650513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289290" y="8586686"/>
            <a:ext cx="812752" cy="63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261"/>
              </a:lnSpc>
            </a:pPr>
            <a:r>
              <a:rPr lang="en-US" sz="3757" b="1" spc="15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id="71" name="Freeform 71"/>
          <p:cNvSpPr/>
          <p:nvPr/>
        </p:nvSpPr>
        <p:spPr>
          <a:xfrm>
            <a:off x="13390272" y="331324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7" y="0"/>
                </a:lnTo>
                <a:lnTo>
                  <a:pt x="4662567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37802"/>
            <a:ext cx="16136927" cy="4817990"/>
          </a:xfrm>
          <a:custGeom>
            <a:avLst/>
            <a:gdLst/>
            <a:ahLst/>
            <a:cxnLst/>
            <a:rect l="l" t="t" r="r" b="b"/>
            <a:pathLst>
              <a:path w="16136927" h="4817990">
                <a:moveTo>
                  <a:pt x="0" y="0"/>
                </a:moveTo>
                <a:lnTo>
                  <a:pt x="16136927" y="0"/>
                </a:lnTo>
                <a:lnTo>
                  <a:pt x="16136927" y="4817990"/>
                </a:lnTo>
                <a:lnTo>
                  <a:pt x="0" y="481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8" t="-152363" r="-4035" b="-116007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178942" y="6433456"/>
            <a:ext cx="4878327" cy="848960"/>
            <a:chOff x="0" y="0"/>
            <a:chExt cx="529880" cy="922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E6766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29880" cy="12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Datos encriptados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8942" y="6500942"/>
            <a:ext cx="4878327" cy="848960"/>
            <a:chOff x="0" y="0"/>
            <a:chExt cx="529880" cy="922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E6766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9880" cy="139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Datos encriptados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6123" y="6500942"/>
            <a:ext cx="4878327" cy="848960"/>
            <a:chOff x="0" y="0"/>
            <a:chExt cx="529880" cy="922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6CBA5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529880" cy="12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Redundancia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6123" y="6500942"/>
            <a:ext cx="4878327" cy="848960"/>
            <a:chOff x="0" y="0"/>
            <a:chExt cx="529880" cy="922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6CBA5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29880" cy="12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Redundancia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96123" y="6622447"/>
            <a:ext cx="4878327" cy="848960"/>
            <a:chOff x="0" y="0"/>
            <a:chExt cx="529880" cy="922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6CBA5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529880" cy="12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Redundancia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96123" y="6622447"/>
            <a:ext cx="4878327" cy="848960"/>
            <a:chOff x="0" y="0"/>
            <a:chExt cx="529880" cy="922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9880" cy="92213"/>
            </a:xfrm>
            <a:custGeom>
              <a:avLst/>
              <a:gdLst/>
              <a:ahLst/>
              <a:cxnLst/>
              <a:rect l="l" t="t" r="r" b="b"/>
              <a:pathLst>
                <a:path w="529880" h="92213">
                  <a:moveTo>
                    <a:pt x="0" y="0"/>
                  </a:moveTo>
                  <a:lnTo>
                    <a:pt x="529880" y="0"/>
                  </a:lnTo>
                  <a:lnTo>
                    <a:pt x="529880" y="92213"/>
                  </a:lnTo>
                  <a:lnTo>
                    <a:pt x="0" y="92213"/>
                  </a:lnTo>
                  <a:close/>
                </a:path>
              </a:pathLst>
            </a:custGeom>
            <a:solidFill>
              <a:srgbClr val="6CBA5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29880" cy="139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Redundancia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75656" y="6268350"/>
            <a:ext cx="5051888" cy="1397351"/>
            <a:chOff x="0" y="0"/>
            <a:chExt cx="548732" cy="1517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8732" cy="151779"/>
            </a:xfrm>
            <a:custGeom>
              <a:avLst/>
              <a:gdLst/>
              <a:ahLst/>
              <a:cxnLst/>
              <a:rect l="l" t="t" r="r" b="b"/>
              <a:pathLst>
                <a:path w="548732" h="151779">
                  <a:moveTo>
                    <a:pt x="0" y="0"/>
                  </a:moveTo>
                  <a:lnTo>
                    <a:pt x="548732" y="0"/>
                  </a:lnTo>
                  <a:lnTo>
                    <a:pt x="548732" y="151779"/>
                  </a:lnTo>
                  <a:lnTo>
                    <a:pt x="0" y="151779"/>
                  </a:lnTo>
                  <a:close/>
                </a:path>
              </a:pathLst>
            </a:custGeom>
            <a:solidFill>
              <a:srgbClr val="1D9BD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48732" cy="199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u="sng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Calidad de datos asegurada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7942573"/>
            <a:ext cx="16098844" cy="1724176"/>
            <a:chOff x="0" y="0"/>
            <a:chExt cx="3663796" cy="3923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63797" cy="392390"/>
            </a:xfrm>
            <a:custGeom>
              <a:avLst/>
              <a:gdLst/>
              <a:ahLst/>
              <a:cxnLst/>
              <a:rect l="l" t="t" r="r" b="b"/>
              <a:pathLst>
                <a:path w="3663797" h="392390">
                  <a:moveTo>
                    <a:pt x="10099" y="0"/>
                  </a:moveTo>
                  <a:lnTo>
                    <a:pt x="3653698" y="0"/>
                  </a:lnTo>
                  <a:cubicBezTo>
                    <a:pt x="3659275" y="0"/>
                    <a:pt x="3663797" y="4521"/>
                    <a:pt x="3663797" y="10099"/>
                  </a:cubicBezTo>
                  <a:lnTo>
                    <a:pt x="3663797" y="382291"/>
                  </a:lnTo>
                  <a:cubicBezTo>
                    <a:pt x="3663797" y="387869"/>
                    <a:pt x="3659275" y="392390"/>
                    <a:pt x="3653698" y="392390"/>
                  </a:cubicBezTo>
                  <a:lnTo>
                    <a:pt x="10099" y="392390"/>
                  </a:lnTo>
                  <a:cubicBezTo>
                    <a:pt x="4521" y="392390"/>
                    <a:pt x="0" y="387869"/>
                    <a:pt x="0" y="382291"/>
                  </a:cubicBezTo>
                  <a:lnTo>
                    <a:pt x="0" y="10099"/>
                  </a:lnTo>
                  <a:cubicBezTo>
                    <a:pt x="0" y="4521"/>
                    <a:pt x="4521" y="0"/>
                    <a:pt x="10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663796" cy="449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4094"/>
                </a:lnSpc>
              </a:pPr>
              <a:r>
                <a:rPr lang="en-US" sz="2924">
                  <a:solidFill>
                    <a:srgbClr val="64FFDA"/>
                  </a:solidFill>
                  <a:latin typeface="Lato"/>
                  <a:ea typeface="Lato"/>
                  <a:cs typeface="Lato"/>
                  <a:sym typeface="Lato"/>
                </a:rPr>
                <a:t>El riesgo de datos encriptados se mitigó con el Módulo ETL. El Criterio de Readiness aseguró la estabilidad del Backend. La complejidad de NFC se resolvió con APP de escaneo NFC.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66750" y="666750"/>
            <a:ext cx="10969165" cy="1889706"/>
            <a:chOff x="0" y="0"/>
            <a:chExt cx="14625554" cy="251960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66675"/>
              <a:ext cx="14625554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Obstáculos Superados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047803"/>
              <a:ext cx="14625554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390272" y="331324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7" y="0"/>
                </a:lnTo>
                <a:lnTo>
                  <a:pt x="4662567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t="-205" b="-20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66800" y="5685498"/>
            <a:ext cx="5618615" cy="421396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37759" y="1618593"/>
            <a:ext cx="8324850" cy="3747081"/>
            <a:chOff x="0" y="0"/>
            <a:chExt cx="11099800" cy="4996108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1099800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Introducción al Proyecto i-TEC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533703"/>
              <a:ext cx="1109980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El proyecto </a:t>
              </a:r>
              <a:r>
                <a:rPr lang="en-US" sz="2100" b="1">
                  <a:solidFill>
                    <a:srgbClr val="CCD6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i-TEC</a:t>
              </a:r>
              <a:r>
                <a:rPr lang="en-US" sz="2100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 busca revolucionar la gestión de activos tecnológicos a través de una plataforma web y app móvil, abordando la problemática actual de la gestión manual.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2779932" y="5045260"/>
            <a:ext cx="5104145" cy="5241740"/>
          </a:xfrm>
          <a:custGeom>
            <a:avLst/>
            <a:gdLst/>
            <a:ahLst/>
            <a:cxnLst/>
            <a:rect l="l" t="t" r="r" b="b"/>
            <a:pathLst>
              <a:path w="5104145" h="5241740">
                <a:moveTo>
                  <a:pt x="0" y="0"/>
                </a:moveTo>
                <a:lnTo>
                  <a:pt x="5104145" y="0"/>
                </a:lnTo>
                <a:lnTo>
                  <a:pt x="5104145" y="5241740"/>
                </a:lnTo>
                <a:lnTo>
                  <a:pt x="0" y="524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650626" y="1505191"/>
            <a:ext cx="9013148" cy="3257087"/>
            <a:chOff x="0" y="0"/>
            <a:chExt cx="12017530" cy="4342782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2017530" cy="1512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573"/>
                </a:lnSpc>
              </a:pPr>
              <a:r>
                <a:rPr lang="en-US" sz="7793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El Valor de i-TEC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93777"/>
              <a:ext cx="12017530" cy="2349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64"/>
                </a:lnSpc>
              </a:pPr>
              <a:r>
                <a:rPr lang="en-US" sz="2545" b="1">
                  <a:solidFill>
                    <a:srgbClr val="CCD6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i-TEC ofrece una solución integral</a:t>
              </a:r>
              <a:r>
                <a:rPr lang="en-US" sz="2545">
                  <a:solidFill>
                    <a:srgbClr val="CCD6F6"/>
                  </a:solidFill>
                  <a:latin typeface="DM Sans"/>
                  <a:ea typeface="DM Sans"/>
                  <a:cs typeface="DM Sans"/>
                  <a:sym typeface="DM Sans"/>
                </a:rPr>
                <a:t> para la gestión de activos tecnológicos, mejorando la trazabilidad y eficiencia, y reduciendo los errores comunes de la gestión manual, beneficiando a las organizaciones.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5218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7" y="0"/>
                </a:lnTo>
                <a:lnTo>
                  <a:pt x="4662567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1725254"/>
            <a:ext cx="10734675" cy="8561746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666750" y="3298071"/>
            <a:ext cx="8629650" cy="337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"i-TEC transforma la gestión de activos tecnológicos"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750" y="9181465"/>
            <a:ext cx="862965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>
                <a:solidFill>
                  <a:srgbClr val="64FFDA"/>
                </a:solidFill>
                <a:latin typeface="DM Sans Bold"/>
                <a:ea typeface="DM Sans Bold"/>
                <a:cs typeface="DM Sans Bold"/>
                <a:sym typeface="DM Sans Bold"/>
              </a:rPr>
              <a:t>– EQUIPO I-TEC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5218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7" y="0"/>
                </a:lnTo>
                <a:lnTo>
                  <a:pt x="4662567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3076" y="2381559"/>
            <a:ext cx="9163122" cy="6876741"/>
          </a:xfrm>
          <a:custGeom>
            <a:avLst/>
            <a:gdLst/>
            <a:ahLst/>
            <a:cxnLst/>
            <a:rect l="l" t="t" r="r" b="b"/>
            <a:pathLst>
              <a:path w="9163122" h="6876741">
                <a:moveTo>
                  <a:pt x="0" y="0"/>
                </a:moveTo>
                <a:lnTo>
                  <a:pt x="9163122" y="0"/>
                </a:lnTo>
                <a:lnTo>
                  <a:pt x="9163122" y="6876741"/>
                </a:lnTo>
                <a:lnTo>
                  <a:pt x="0" y="6876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26" b="-3661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549434" y="5047212"/>
            <a:ext cx="629620" cy="343930"/>
          </a:xfrm>
          <a:custGeom>
            <a:avLst/>
            <a:gdLst/>
            <a:ahLst/>
            <a:cxnLst/>
            <a:rect l="l" t="t" r="r" b="b"/>
            <a:pathLst>
              <a:path w="629620" h="343930">
                <a:moveTo>
                  <a:pt x="0" y="0"/>
                </a:moveTo>
                <a:lnTo>
                  <a:pt x="629620" y="0"/>
                </a:lnTo>
                <a:lnTo>
                  <a:pt x="629620" y="343930"/>
                </a:lnTo>
                <a:lnTo>
                  <a:pt x="0" y="34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997780" y="5047212"/>
            <a:ext cx="629620" cy="343930"/>
          </a:xfrm>
          <a:custGeom>
            <a:avLst/>
            <a:gdLst/>
            <a:ahLst/>
            <a:cxnLst/>
            <a:rect l="l" t="t" r="r" b="b"/>
            <a:pathLst>
              <a:path w="629620" h="343930">
                <a:moveTo>
                  <a:pt x="0" y="0"/>
                </a:moveTo>
                <a:lnTo>
                  <a:pt x="629620" y="0"/>
                </a:lnTo>
                <a:lnTo>
                  <a:pt x="629620" y="343930"/>
                </a:lnTo>
                <a:lnTo>
                  <a:pt x="0" y="34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866522" y="8087998"/>
            <a:ext cx="436272" cy="238313"/>
          </a:xfrm>
          <a:custGeom>
            <a:avLst/>
            <a:gdLst/>
            <a:ahLst/>
            <a:cxnLst/>
            <a:rect l="l" t="t" r="r" b="b"/>
            <a:pathLst>
              <a:path w="436272" h="238313">
                <a:moveTo>
                  <a:pt x="0" y="0"/>
                </a:moveTo>
                <a:lnTo>
                  <a:pt x="436272" y="0"/>
                </a:lnTo>
                <a:lnTo>
                  <a:pt x="436272" y="238314"/>
                </a:lnTo>
                <a:lnTo>
                  <a:pt x="0" y="238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3157604" y="8087998"/>
            <a:ext cx="436272" cy="238313"/>
          </a:xfrm>
          <a:custGeom>
            <a:avLst/>
            <a:gdLst/>
            <a:ahLst/>
            <a:cxnLst/>
            <a:rect l="l" t="t" r="r" b="b"/>
            <a:pathLst>
              <a:path w="436272" h="238313">
                <a:moveTo>
                  <a:pt x="0" y="0"/>
                </a:moveTo>
                <a:lnTo>
                  <a:pt x="436272" y="0"/>
                </a:lnTo>
                <a:lnTo>
                  <a:pt x="436272" y="238314"/>
                </a:lnTo>
                <a:lnTo>
                  <a:pt x="0" y="238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2738257" y="8540205"/>
            <a:ext cx="1014484" cy="229077"/>
          </a:xfrm>
          <a:custGeom>
            <a:avLst/>
            <a:gdLst/>
            <a:ahLst/>
            <a:cxnLst/>
            <a:rect l="l" t="t" r="r" b="b"/>
            <a:pathLst>
              <a:path w="1014484" h="229077">
                <a:moveTo>
                  <a:pt x="0" y="0"/>
                </a:moveTo>
                <a:lnTo>
                  <a:pt x="1014483" y="0"/>
                </a:lnTo>
                <a:lnTo>
                  <a:pt x="1014483" y="229077"/>
                </a:lnTo>
                <a:lnTo>
                  <a:pt x="0" y="229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5844286" y="8426356"/>
            <a:ext cx="94332" cy="165080"/>
          </a:xfrm>
          <a:custGeom>
            <a:avLst/>
            <a:gdLst/>
            <a:ahLst/>
            <a:cxnLst/>
            <a:rect l="l" t="t" r="r" b="b"/>
            <a:pathLst>
              <a:path w="94332" h="165080">
                <a:moveTo>
                  <a:pt x="0" y="0"/>
                </a:moveTo>
                <a:lnTo>
                  <a:pt x="94332" y="0"/>
                </a:lnTo>
                <a:lnTo>
                  <a:pt x="94332" y="165081"/>
                </a:lnTo>
                <a:lnTo>
                  <a:pt x="0" y="165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6104882">
            <a:off x="16199626" y="8669969"/>
            <a:ext cx="154992" cy="84664"/>
          </a:xfrm>
          <a:custGeom>
            <a:avLst/>
            <a:gdLst/>
            <a:ahLst/>
            <a:cxnLst/>
            <a:rect l="l" t="t" r="r" b="b"/>
            <a:pathLst>
              <a:path w="154992" h="84664">
                <a:moveTo>
                  <a:pt x="0" y="0"/>
                </a:moveTo>
                <a:lnTo>
                  <a:pt x="154992" y="0"/>
                </a:lnTo>
                <a:lnTo>
                  <a:pt x="154992" y="84664"/>
                </a:lnTo>
                <a:lnTo>
                  <a:pt x="0" y="8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6137185" y="8591437"/>
            <a:ext cx="165426" cy="205356"/>
          </a:xfrm>
          <a:custGeom>
            <a:avLst/>
            <a:gdLst/>
            <a:ahLst/>
            <a:cxnLst/>
            <a:rect l="l" t="t" r="r" b="b"/>
            <a:pathLst>
              <a:path w="165426" h="205356">
                <a:moveTo>
                  <a:pt x="0" y="0"/>
                </a:moveTo>
                <a:lnTo>
                  <a:pt x="165426" y="0"/>
                </a:lnTo>
                <a:lnTo>
                  <a:pt x="165426" y="205356"/>
                </a:lnTo>
                <a:lnTo>
                  <a:pt x="0" y="2053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477606" y="1747050"/>
            <a:ext cx="8324850" cy="1946221"/>
            <a:chOff x="0" y="0"/>
            <a:chExt cx="11099800" cy="259496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11099800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Situación actual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47803"/>
              <a:ext cx="1109980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30789" y="3645646"/>
            <a:ext cx="7346427" cy="584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Impacto Estratégico Negativo: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No hay visibilidad para la toma de decisiones sobre inversión y renovación.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La falta de control dificulta la planificación del crecimiento tecnológico futuro.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Flujo de Trabajo Roto: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Los procesos son lentos y dependientes de personas específicas.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CCD6F6"/>
                </a:solidFill>
                <a:latin typeface="DM Sans"/>
                <a:ea typeface="DM Sans"/>
                <a:cs typeface="DM Sans"/>
                <a:sym typeface="DM Sans"/>
              </a:rPr>
              <a:t>El seguimiento del activo desde la compra hasta el retiro es inconsistente.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CCD6F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511412" y="5038620"/>
            <a:ext cx="1335286" cy="30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6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Vacío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74024" y="8124464"/>
            <a:ext cx="728624" cy="20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8"/>
              </a:lnSpc>
            </a:pPr>
            <a:r>
              <a:rPr lang="en-US" sz="1427" b="1" spc="-114">
                <a:solidFill>
                  <a:srgbClr val="052F51">
                    <a:alpha val="74902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ineficiente</a:t>
            </a:r>
          </a:p>
        </p:txBody>
      </p:sp>
      <p:sp>
        <p:nvSpPr>
          <p:cNvPr id="17" name="Freeform 17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3554" y="1028700"/>
            <a:ext cx="8103396" cy="8489980"/>
          </a:xfrm>
          <a:custGeom>
            <a:avLst/>
            <a:gdLst/>
            <a:ahLst/>
            <a:cxnLst/>
            <a:rect l="l" t="t" r="r" b="b"/>
            <a:pathLst>
              <a:path w="8103396" h="8489980">
                <a:moveTo>
                  <a:pt x="0" y="0"/>
                </a:moveTo>
                <a:lnTo>
                  <a:pt x="8103396" y="0"/>
                </a:lnTo>
                <a:lnTo>
                  <a:pt x="8103396" y="8489980"/>
                </a:lnTo>
                <a:lnTo>
                  <a:pt x="0" y="848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666750" y="1843793"/>
            <a:ext cx="8324850" cy="3060646"/>
            <a:chOff x="0" y="0"/>
            <a:chExt cx="11099800" cy="4080862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1099800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Propuesta de solución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33703"/>
              <a:ext cx="1109980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6750" y="4744646"/>
            <a:ext cx="7232449" cy="38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Proponemos un Sistema Web Centralizado que actúa como el cerebro de TI, garantizando la visibilidad total de activos y la eficiencia en la gestión de solicitudes y reportes.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Complementado con una App Móvil ágil que utiliza el escaneo inteligente para asegurar una captura de datos en tiempo real y una asistencia inmediata al usuario.</a:t>
            </a:r>
          </a:p>
        </p:txBody>
      </p:sp>
      <p:sp>
        <p:nvSpPr>
          <p:cNvPr id="7" name="Freeform 7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734675" cy="10287000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2941214" y="4677586"/>
            <a:ext cx="3409474" cy="5328822"/>
            <a:chOff x="0" y="0"/>
            <a:chExt cx="621258" cy="9709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2"/>
              <a:stretch>
                <a:fillRect t="-478" b="-47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74565" y="4677586"/>
            <a:ext cx="3409474" cy="5328822"/>
            <a:chOff x="0" y="0"/>
            <a:chExt cx="621258" cy="9709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t="-478" b="-47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06927" y="4677586"/>
            <a:ext cx="3409474" cy="5328822"/>
            <a:chOff x="0" y="0"/>
            <a:chExt cx="621258" cy="9709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1258" cy="970992"/>
            </a:xfrm>
            <a:custGeom>
              <a:avLst/>
              <a:gdLst/>
              <a:ahLst/>
              <a:cxnLst/>
              <a:rect l="l" t="t" r="r" b="b"/>
              <a:pathLst>
                <a:path w="621258" h="970992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t="-478" b="-47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1636362"/>
            <a:ext cx="13651400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Equipo y Objetivos general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903" y="4907432"/>
            <a:ext cx="3409474" cy="72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8"/>
              </a:lnSpc>
            </a:pPr>
            <a:r>
              <a:rPr lang="en-US" sz="2127" b="1">
                <a:solidFill>
                  <a:srgbClr val="64FFDA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DESARROLLADOR FULLSTACK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2903" y="6408346"/>
            <a:ext cx="3409474" cy="35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8"/>
              </a:lnSpc>
            </a:pPr>
            <a:r>
              <a:rPr lang="en-US" sz="2127" b="1">
                <a:solidFill>
                  <a:srgbClr val="64FFDA"/>
                </a:solidFill>
                <a:latin typeface="DM Sans Bold"/>
                <a:ea typeface="DM Sans Bold"/>
                <a:cs typeface="DM Sans Bold"/>
                <a:sym typeface="DM Sans Bold"/>
              </a:rPr>
              <a:t>ANALISTA DE PROYECTO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2903" y="7676925"/>
            <a:ext cx="3409474" cy="35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8"/>
              </a:lnSpc>
            </a:pPr>
            <a:r>
              <a:rPr lang="en-US" sz="2127" b="1">
                <a:solidFill>
                  <a:srgbClr val="64FFDA"/>
                </a:solidFill>
                <a:latin typeface="DM Sans Bold"/>
                <a:ea typeface="DM Sans Bold"/>
                <a:cs typeface="DM Sans Bold"/>
                <a:sym typeface="DM Sans Bold"/>
              </a:rPr>
              <a:t>DISEÑADOR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50" y="3168264"/>
            <a:ext cx="14384417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Transformar la gestión de activos en un proceso proactivo y estratégico, optimizando los recursos y liberando al equipo de TI para enfocarse en la innovación.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8156" y="-1355760"/>
            <a:ext cx="18756156" cy="6820485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7001799" y="3447368"/>
            <a:ext cx="4659679" cy="3551308"/>
            <a:chOff x="0" y="0"/>
            <a:chExt cx="1227241" cy="9353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7240" cy="935324"/>
            </a:xfrm>
            <a:custGeom>
              <a:avLst/>
              <a:gdLst/>
              <a:ahLst/>
              <a:cxnLst/>
              <a:rect l="l" t="t" r="r" b="b"/>
              <a:pathLst>
                <a:path w="1227240" h="935324">
                  <a:moveTo>
                    <a:pt x="44860" y="0"/>
                  </a:moveTo>
                  <a:lnTo>
                    <a:pt x="1182381" y="0"/>
                  </a:lnTo>
                  <a:cubicBezTo>
                    <a:pt x="1194278" y="0"/>
                    <a:pt x="1205689" y="4726"/>
                    <a:pt x="1214101" y="13139"/>
                  </a:cubicBezTo>
                  <a:cubicBezTo>
                    <a:pt x="1222514" y="21552"/>
                    <a:pt x="1227240" y="32962"/>
                    <a:pt x="1227240" y="44860"/>
                  </a:cubicBezTo>
                  <a:lnTo>
                    <a:pt x="1227240" y="890464"/>
                  </a:lnTo>
                  <a:cubicBezTo>
                    <a:pt x="1227240" y="915240"/>
                    <a:pt x="1207156" y="935324"/>
                    <a:pt x="1182381" y="935324"/>
                  </a:cubicBezTo>
                  <a:lnTo>
                    <a:pt x="44860" y="935324"/>
                  </a:lnTo>
                  <a:cubicBezTo>
                    <a:pt x="20084" y="935324"/>
                    <a:pt x="0" y="915240"/>
                    <a:pt x="0" y="890464"/>
                  </a:cubicBezTo>
                  <a:lnTo>
                    <a:pt x="0" y="44860"/>
                  </a:lnTo>
                  <a:cubicBezTo>
                    <a:pt x="0" y="20084"/>
                    <a:pt x="20084" y="0"/>
                    <a:pt x="44860" y="0"/>
                  </a:cubicBezTo>
                  <a:close/>
                </a:path>
              </a:pathLst>
            </a:custGeom>
            <a:solidFill>
              <a:srgbClr val="F2F5F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227241" cy="100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0312" y="3139368"/>
            <a:ext cx="616000" cy="616000"/>
            <a:chOff x="0" y="0"/>
            <a:chExt cx="821333" cy="82133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21333" cy="82133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B3B5A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25529" y="70779"/>
              <a:ext cx="570275" cy="655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7"/>
                </a:lnSpc>
                <a:spcBef>
                  <a:spcPct val="0"/>
                </a:spcBef>
              </a:pPr>
              <a:r>
                <a:rPr lang="en-US" sz="2763" b="1">
                  <a:solidFill>
                    <a:srgbClr val="FFFFFF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8446" y="3447368"/>
            <a:ext cx="4659679" cy="3551308"/>
            <a:chOff x="0" y="0"/>
            <a:chExt cx="1227241" cy="9353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7240" cy="935324"/>
            </a:xfrm>
            <a:custGeom>
              <a:avLst/>
              <a:gdLst/>
              <a:ahLst/>
              <a:cxnLst/>
              <a:rect l="l" t="t" r="r" b="b"/>
              <a:pathLst>
                <a:path w="1227240" h="935324">
                  <a:moveTo>
                    <a:pt x="44860" y="0"/>
                  </a:moveTo>
                  <a:lnTo>
                    <a:pt x="1182381" y="0"/>
                  </a:lnTo>
                  <a:cubicBezTo>
                    <a:pt x="1194278" y="0"/>
                    <a:pt x="1205689" y="4726"/>
                    <a:pt x="1214101" y="13139"/>
                  </a:cubicBezTo>
                  <a:cubicBezTo>
                    <a:pt x="1222514" y="21552"/>
                    <a:pt x="1227240" y="32962"/>
                    <a:pt x="1227240" y="44860"/>
                  </a:cubicBezTo>
                  <a:lnTo>
                    <a:pt x="1227240" y="890464"/>
                  </a:lnTo>
                  <a:cubicBezTo>
                    <a:pt x="1227240" y="915240"/>
                    <a:pt x="1207156" y="935324"/>
                    <a:pt x="1182381" y="935324"/>
                  </a:cubicBezTo>
                  <a:lnTo>
                    <a:pt x="44860" y="935324"/>
                  </a:lnTo>
                  <a:cubicBezTo>
                    <a:pt x="20084" y="935324"/>
                    <a:pt x="0" y="915240"/>
                    <a:pt x="0" y="890464"/>
                  </a:cubicBezTo>
                  <a:lnTo>
                    <a:pt x="0" y="44860"/>
                  </a:lnTo>
                  <a:cubicBezTo>
                    <a:pt x="0" y="20084"/>
                    <a:pt x="20084" y="0"/>
                    <a:pt x="44860" y="0"/>
                  </a:cubicBezTo>
                  <a:close/>
                </a:path>
              </a:pathLst>
            </a:custGeom>
            <a:solidFill>
              <a:srgbClr val="F2F5F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227241" cy="100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3552" y="3139368"/>
            <a:ext cx="616000" cy="616000"/>
            <a:chOff x="0" y="0"/>
            <a:chExt cx="821333" cy="821333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21333" cy="821333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B3B5A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5529" y="70779"/>
              <a:ext cx="570275" cy="655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7"/>
                </a:lnSpc>
                <a:spcBef>
                  <a:spcPct val="0"/>
                </a:spcBef>
              </a:pPr>
              <a:r>
                <a:rPr lang="en-US" sz="2763" b="1">
                  <a:solidFill>
                    <a:srgbClr val="FFFFFF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83666" y="3447368"/>
            <a:ext cx="4659679" cy="3551308"/>
            <a:chOff x="0" y="0"/>
            <a:chExt cx="1227241" cy="93532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27240" cy="935324"/>
            </a:xfrm>
            <a:custGeom>
              <a:avLst/>
              <a:gdLst/>
              <a:ahLst/>
              <a:cxnLst/>
              <a:rect l="l" t="t" r="r" b="b"/>
              <a:pathLst>
                <a:path w="1227240" h="935324">
                  <a:moveTo>
                    <a:pt x="44860" y="0"/>
                  </a:moveTo>
                  <a:lnTo>
                    <a:pt x="1182381" y="0"/>
                  </a:lnTo>
                  <a:cubicBezTo>
                    <a:pt x="1194278" y="0"/>
                    <a:pt x="1205689" y="4726"/>
                    <a:pt x="1214101" y="13139"/>
                  </a:cubicBezTo>
                  <a:cubicBezTo>
                    <a:pt x="1222514" y="21552"/>
                    <a:pt x="1227240" y="32962"/>
                    <a:pt x="1227240" y="44860"/>
                  </a:cubicBezTo>
                  <a:lnTo>
                    <a:pt x="1227240" y="890464"/>
                  </a:lnTo>
                  <a:cubicBezTo>
                    <a:pt x="1227240" y="915240"/>
                    <a:pt x="1207156" y="935324"/>
                    <a:pt x="1182381" y="935324"/>
                  </a:cubicBezTo>
                  <a:lnTo>
                    <a:pt x="44860" y="935324"/>
                  </a:lnTo>
                  <a:cubicBezTo>
                    <a:pt x="20084" y="935324"/>
                    <a:pt x="0" y="915240"/>
                    <a:pt x="0" y="890464"/>
                  </a:cubicBezTo>
                  <a:lnTo>
                    <a:pt x="0" y="44860"/>
                  </a:lnTo>
                  <a:cubicBezTo>
                    <a:pt x="0" y="20084"/>
                    <a:pt x="20084" y="0"/>
                    <a:pt x="44860" y="0"/>
                  </a:cubicBezTo>
                  <a:close/>
                </a:path>
              </a:pathLst>
            </a:custGeom>
            <a:solidFill>
              <a:srgbClr val="F2F5F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227241" cy="100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15080" y="3139368"/>
            <a:ext cx="616000" cy="616000"/>
            <a:chOff x="0" y="0"/>
            <a:chExt cx="821333" cy="82133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21333" cy="821333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B3B5A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25529" y="70779"/>
              <a:ext cx="570275" cy="655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7"/>
                </a:lnSpc>
                <a:spcBef>
                  <a:spcPct val="0"/>
                </a:spcBef>
              </a:pPr>
              <a:r>
                <a:rPr lang="en-US" sz="2763" b="1">
                  <a:solidFill>
                    <a:srgbClr val="FFFFFF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984245" y="7240979"/>
            <a:ext cx="4380068" cy="4486103"/>
          </a:xfrm>
          <a:custGeom>
            <a:avLst/>
            <a:gdLst/>
            <a:ahLst/>
            <a:cxnLst/>
            <a:rect l="l" t="t" r="r" b="b"/>
            <a:pathLst>
              <a:path w="4380068" h="4486103">
                <a:moveTo>
                  <a:pt x="0" y="0"/>
                </a:moveTo>
                <a:lnTo>
                  <a:pt x="4380068" y="0"/>
                </a:lnTo>
                <a:lnTo>
                  <a:pt x="4380068" y="4486103"/>
                </a:lnTo>
                <a:lnTo>
                  <a:pt x="0" y="448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028700" y="7179651"/>
            <a:ext cx="3449401" cy="3719943"/>
          </a:xfrm>
          <a:custGeom>
            <a:avLst/>
            <a:gdLst/>
            <a:ahLst/>
            <a:cxnLst/>
            <a:rect l="l" t="t" r="r" b="b"/>
            <a:pathLst>
              <a:path w="3449401" h="3719943">
                <a:moveTo>
                  <a:pt x="0" y="0"/>
                </a:moveTo>
                <a:lnTo>
                  <a:pt x="3449401" y="0"/>
                </a:lnTo>
                <a:lnTo>
                  <a:pt x="3449401" y="3719942"/>
                </a:lnTo>
                <a:lnTo>
                  <a:pt x="0" y="3719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4657623" y="8877885"/>
            <a:ext cx="2145647" cy="606145"/>
          </a:xfrm>
          <a:custGeom>
            <a:avLst/>
            <a:gdLst/>
            <a:ahLst/>
            <a:cxnLst/>
            <a:rect l="l" t="t" r="r" b="b"/>
            <a:pathLst>
              <a:path w="2145647" h="606145">
                <a:moveTo>
                  <a:pt x="0" y="0"/>
                </a:moveTo>
                <a:lnTo>
                  <a:pt x="2145647" y="0"/>
                </a:lnTo>
                <a:lnTo>
                  <a:pt x="2145647" y="606145"/>
                </a:lnTo>
                <a:lnTo>
                  <a:pt x="0" y="606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3231079" y="7308363"/>
            <a:ext cx="4180664" cy="3899873"/>
          </a:xfrm>
          <a:custGeom>
            <a:avLst/>
            <a:gdLst/>
            <a:ahLst/>
            <a:cxnLst/>
            <a:rect l="l" t="t" r="r" b="b"/>
            <a:pathLst>
              <a:path w="4180664" h="3899873">
                <a:moveTo>
                  <a:pt x="0" y="0"/>
                </a:moveTo>
                <a:lnTo>
                  <a:pt x="4180665" y="0"/>
                </a:lnTo>
                <a:lnTo>
                  <a:pt x="4180665" y="3899874"/>
                </a:lnTo>
                <a:lnTo>
                  <a:pt x="0" y="3899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643552" y="1990014"/>
            <a:ext cx="13651400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4FFD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Objetivos especifico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56312" y="3494776"/>
            <a:ext cx="3857466" cy="112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12"/>
              </a:lnSpc>
              <a:spcBef>
                <a:spcPct val="0"/>
              </a:spcBef>
            </a:pPr>
            <a:r>
              <a:rPr lang="en-US" sz="3316" b="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</a:t>
            </a:r>
            <a:r>
              <a:rPr lang="en-US" sz="3316" b="1" u="non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ntrol Estratégico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02906" y="4580843"/>
            <a:ext cx="3857466" cy="135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707" lvl="1" indent="-208854" algn="l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1934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Backend robusto (Flask/SQL) con roles de seguridad definidos.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endParaRPr lang="en-US" sz="1934" u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59552" y="3494776"/>
            <a:ext cx="3857466" cy="112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12"/>
              </a:lnSpc>
              <a:spcBef>
                <a:spcPct val="0"/>
              </a:spcBef>
            </a:pPr>
            <a:r>
              <a:rPr lang="en-US" sz="3316" b="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Ef</a:t>
            </a:r>
            <a:r>
              <a:rPr lang="en-US" sz="3316" b="1" u="non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iciencia Operativa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0898" y="4765397"/>
            <a:ext cx="3857466" cy="136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707" lvl="1" indent="-208853" algn="l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193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Sustit</a:t>
            </a:r>
            <a:r>
              <a:rPr lang="en-US" sz="1934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ución de la gestión manual por la automatización y el escaneo móvil (NFC).</a:t>
            </a:r>
          </a:p>
          <a:p>
            <a:pPr algn="l">
              <a:lnSpc>
                <a:spcPts val="2708"/>
              </a:lnSpc>
            </a:pPr>
            <a:endParaRPr lang="en-US" sz="1934" u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231079" y="3494776"/>
            <a:ext cx="4631853" cy="112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12"/>
              </a:lnSpc>
              <a:spcBef>
                <a:spcPct val="0"/>
              </a:spcBef>
            </a:pPr>
            <a:r>
              <a:rPr lang="en-US" sz="3316" b="1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Plataf</a:t>
            </a:r>
            <a:r>
              <a:rPr lang="en-US" sz="3316" b="1" u="non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orma Integral y Escalable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84772" y="4580843"/>
            <a:ext cx="3857466" cy="238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707" lvl="1" indent="-208854" algn="l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193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Sist</a:t>
            </a:r>
            <a:r>
              <a:rPr lang="en-US" sz="1934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ema web responsive y app móvil completamente integrados.</a:t>
            </a:r>
          </a:p>
          <a:p>
            <a:pPr marL="417707" lvl="1" indent="-208854" algn="l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1934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Arquitectura preparada para el crecimiento y futuras funcionalidades de monitoreo.</a:t>
            </a:r>
          </a:p>
          <a:p>
            <a:pPr marL="0" lvl="0" indent="0" algn="l">
              <a:lnSpc>
                <a:spcPts val="2708"/>
              </a:lnSpc>
              <a:spcBef>
                <a:spcPct val="0"/>
              </a:spcBef>
            </a:pPr>
            <a:endParaRPr lang="en-US" sz="1934" u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014558"/>
            <a:ext cx="18288000" cy="5272442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66057" y="239441"/>
            <a:ext cx="4868122" cy="431656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768462" y="5857723"/>
            <a:ext cx="3780048" cy="976564"/>
            <a:chOff x="0" y="0"/>
            <a:chExt cx="995568" cy="2572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5568" cy="257202"/>
            </a:xfrm>
            <a:custGeom>
              <a:avLst/>
              <a:gdLst/>
              <a:ahLst/>
              <a:cxnLst/>
              <a:rect l="l" t="t" r="r" b="b"/>
              <a:pathLst>
                <a:path w="995568" h="257202">
                  <a:moveTo>
                    <a:pt x="0" y="0"/>
                  </a:moveTo>
                  <a:lnTo>
                    <a:pt x="995568" y="0"/>
                  </a:lnTo>
                  <a:lnTo>
                    <a:pt x="995568" y="257202"/>
                  </a:lnTo>
                  <a:lnTo>
                    <a:pt x="0" y="257202"/>
                  </a:lnTo>
                  <a:close/>
                </a:path>
              </a:pathLst>
            </a:custGeom>
            <a:solidFill>
              <a:srgbClr val="E4E09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995568" cy="323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8600" y="5803875"/>
            <a:ext cx="3419887" cy="976564"/>
            <a:chOff x="0" y="0"/>
            <a:chExt cx="900711" cy="2572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0711" cy="257202"/>
            </a:xfrm>
            <a:custGeom>
              <a:avLst/>
              <a:gdLst/>
              <a:ahLst/>
              <a:cxnLst/>
              <a:rect l="l" t="t" r="r" b="b"/>
              <a:pathLst>
                <a:path w="900711" h="257202">
                  <a:moveTo>
                    <a:pt x="0" y="0"/>
                  </a:moveTo>
                  <a:lnTo>
                    <a:pt x="900711" y="0"/>
                  </a:lnTo>
                  <a:lnTo>
                    <a:pt x="900711" y="257202"/>
                  </a:lnTo>
                  <a:lnTo>
                    <a:pt x="0" y="257202"/>
                  </a:lnTo>
                  <a:close/>
                </a:path>
              </a:pathLst>
            </a:custGeom>
            <a:solidFill>
              <a:srgbClr val="E4E09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900711" cy="323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6772" y="6019107"/>
            <a:ext cx="6886575" cy="2971800"/>
            <a:chOff x="0" y="0"/>
            <a:chExt cx="9182100" cy="396240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64429"/>
              <a:ext cx="9182100" cy="2397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Módulos de gestión integral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Integración de escaneo NFC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Versión móvil para Android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Soporte en múltiples plataformas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9182100" cy="880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Alcances</a:t>
              </a:r>
              <a:endParaRPr lang="en-US" sz="39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51778" y="6019107"/>
            <a:ext cx="6893052" cy="2915285"/>
            <a:chOff x="0" y="0"/>
            <a:chExt cx="9190736" cy="388704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489075"/>
              <a:ext cx="9190736" cy="2397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Entorno simulado sin integración real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Falta de conexión con sistemas ERP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Sin gestión de control presupuestario</a:t>
              </a:r>
            </a:p>
            <a:p>
              <a:pPr algn="l">
                <a:lnSpc>
                  <a:spcPts val="3639"/>
                </a:lnSpc>
              </a:pPr>
              <a:endPara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9190736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 b="1" dirty="0" err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Limitaciones</a:t>
              </a:r>
              <a:endParaRPr lang="en-US" sz="3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31957" y="1768354"/>
            <a:ext cx="11058525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64FFD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Alcances del Proyecto</a:t>
            </a:r>
          </a:p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64FFD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y Limitaciones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991600" y="2493444"/>
            <a:ext cx="8861856" cy="7089485"/>
          </a:xfrm>
          <a:custGeom>
            <a:avLst/>
            <a:gdLst/>
            <a:ahLst/>
            <a:cxnLst/>
            <a:rect l="l" t="t" r="r" b="b"/>
            <a:pathLst>
              <a:path w="8861856" h="7089485">
                <a:moveTo>
                  <a:pt x="8861856" y="0"/>
                </a:moveTo>
                <a:lnTo>
                  <a:pt x="0" y="0"/>
                </a:lnTo>
                <a:lnTo>
                  <a:pt x="0" y="7089485"/>
                </a:lnTo>
                <a:lnTo>
                  <a:pt x="8861856" y="7089485"/>
                </a:lnTo>
                <a:lnTo>
                  <a:pt x="886185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218647" y="3089192"/>
            <a:ext cx="2228843" cy="648364"/>
            <a:chOff x="0" y="0"/>
            <a:chExt cx="587020" cy="1707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020" cy="170762"/>
            </a:xfrm>
            <a:custGeom>
              <a:avLst/>
              <a:gdLst/>
              <a:ahLst/>
              <a:cxnLst/>
              <a:rect l="l" t="t" r="r" b="b"/>
              <a:pathLst>
                <a:path w="587020" h="170762">
                  <a:moveTo>
                    <a:pt x="0" y="0"/>
                  </a:moveTo>
                  <a:lnTo>
                    <a:pt x="587020" y="0"/>
                  </a:lnTo>
                  <a:lnTo>
                    <a:pt x="587020" y="170762"/>
                  </a:lnTo>
                  <a:lnTo>
                    <a:pt x="0" y="170762"/>
                  </a:lnTo>
                  <a:close/>
                </a:path>
              </a:pathLst>
            </a:custGeom>
            <a:solidFill>
              <a:srgbClr val="3CA7B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7020" cy="2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Requisitos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2021258"/>
            <a:ext cx="8324850" cy="3004131"/>
            <a:chOff x="0" y="0"/>
            <a:chExt cx="11099800" cy="4005508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1099800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Metodología en Cascada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33703"/>
              <a:ext cx="110998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3653" y="4821196"/>
            <a:ext cx="7446587" cy="431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just">
              <a:lnSpc>
                <a:spcPts val="4349"/>
              </a:lnSpc>
              <a:buFont typeface="Arial"/>
              <a:buChar char="•"/>
            </a:pPr>
            <a:r>
              <a:rPr lang="en-US" sz="2899" spc="8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Elegida por la estabilidad de los requisitos, Cascada asegura un estricto Control de Calidad mediante el Criterio de Readiness obligatorio para el Backend. Esto garantiza la predictibilidad de hitos y la documentación esencial para el Título.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269885" y="4258557"/>
            <a:ext cx="2228843" cy="648364"/>
            <a:chOff x="0" y="0"/>
            <a:chExt cx="587020" cy="1707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7020" cy="170762"/>
            </a:xfrm>
            <a:custGeom>
              <a:avLst/>
              <a:gdLst/>
              <a:ahLst/>
              <a:cxnLst/>
              <a:rect l="l" t="t" r="r" b="b"/>
              <a:pathLst>
                <a:path w="587020" h="170762">
                  <a:moveTo>
                    <a:pt x="0" y="0"/>
                  </a:moveTo>
                  <a:lnTo>
                    <a:pt x="587020" y="0"/>
                  </a:lnTo>
                  <a:lnTo>
                    <a:pt x="587020" y="170762"/>
                  </a:lnTo>
                  <a:lnTo>
                    <a:pt x="0" y="170762"/>
                  </a:lnTo>
                  <a:close/>
                </a:path>
              </a:pathLst>
            </a:custGeom>
            <a:solidFill>
              <a:srgbClr val="4EB4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87020" cy="2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Diseño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59823" y="5480995"/>
            <a:ext cx="2477810" cy="557191"/>
            <a:chOff x="0" y="0"/>
            <a:chExt cx="652592" cy="1467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2592" cy="146750"/>
            </a:xfrm>
            <a:custGeom>
              <a:avLst/>
              <a:gdLst/>
              <a:ahLst/>
              <a:cxnLst/>
              <a:rect l="l" t="t" r="r" b="b"/>
              <a:pathLst>
                <a:path w="652592" h="146750">
                  <a:moveTo>
                    <a:pt x="0" y="0"/>
                  </a:moveTo>
                  <a:lnTo>
                    <a:pt x="652592" y="0"/>
                  </a:lnTo>
                  <a:lnTo>
                    <a:pt x="652592" y="146750"/>
                  </a:lnTo>
                  <a:lnTo>
                    <a:pt x="0" y="146750"/>
                  </a:lnTo>
                  <a:close/>
                </a:path>
              </a:pathLst>
            </a:custGeom>
            <a:solidFill>
              <a:srgbClr val="B9C95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52592" cy="19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 spc="-11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Implementación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98728" y="6612094"/>
            <a:ext cx="2366616" cy="648364"/>
            <a:chOff x="0" y="0"/>
            <a:chExt cx="623306" cy="1707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3306" cy="170762"/>
            </a:xfrm>
            <a:custGeom>
              <a:avLst/>
              <a:gdLst/>
              <a:ahLst/>
              <a:cxnLst/>
              <a:rect l="l" t="t" r="r" b="b"/>
              <a:pathLst>
                <a:path w="623306" h="170762">
                  <a:moveTo>
                    <a:pt x="0" y="0"/>
                  </a:moveTo>
                  <a:lnTo>
                    <a:pt x="623306" y="0"/>
                  </a:lnTo>
                  <a:lnTo>
                    <a:pt x="623306" y="170762"/>
                  </a:lnTo>
                  <a:lnTo>
                    <a:pt x="0" y="170762"/>
                  </a:lnTo>
                  <a:close/>
                </a:path>
              </a:pathLst>
            </a:custGeom>
            <a:solidFill>
              <a:srgbClr val="EEAC3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23306" cy="2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Pruebas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05836" y="7776534"/>
            <a:ext cx="2366616" cy="648364"/>
            <a:chOff x="0" y="0"/>
            <a:chExt cx="623306" cy="1707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3306" cy="170762"/>
            </a:xfrm>
            <a:custGeom>
              <a:avLst/>
              <a:gdLst/>
              <a:ahLst/>
              <a:cxnLst/>
              <a:rect l="l" t="t" r="r" b="b"/>
              <a:pathLst>
                <a:path w="623306" h="170762">
                  <a:moveTo>
                    <a:pt x="0" y="0"/>
                  </a:moveTo>
                  <a:lnTo>
                    <a:pt x="623306" y="0"/>
                  </a:lnTo>
                  <a:lnTo>
                    <a:pt x="623306" y="170762"/>
                  </a:lnTo>
                  <a:lnTo>
                    <a:pt x="0" y="170762"/>
                  </a:lnTo>
                  <a:close/>
                </a:path>
              </a:pathLst>
            </a:custGeom>
            <a:solidFill>
              <a:srgbClr val="EA6A4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623306" cy="2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r>
                <a:rPr lang="en-US" sz="2324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Mantenimiento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4033589"/>
            <a:ext cx="18288000" cy="6253411"/>
          </a:xfrm>
          <a:prstGeom prst="rect">
            <a:avLst/>
          </a:prstGeom>
          <a:solidFill>
            <a:srgbClr val="112240"/>
          </a:solid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941617" y="5827190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4289065" y="7044296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608721" y="5827190"/>
            <a:ext cx="2463760" cy="1231880"/>
          </a:xfrm>
          <a:custGeom>
            <a:avLst/>
            <a:gdLst/>
            <a:ahLst/>
            <a:cxnLst/>
            <a:rect l="l" t="t" r="r" b="b"/>
            <a:pathLst>
              <a:path w="2463760" h="1231880">
                <a:moveTo>
                  <a:pt x="0" y="0"/>
                </a:moveTo>
                <a:lnTo>
                  <a:pt x="2463760" y="0"/>
                </a:lnTo>
                <a:lnTo>
                  <a:pt x="2463760" y="1231880"/>
                </a:lnTo>
                <a:lnTo>
                  <a:pt x="0" y="123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8947532" y="7049220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0" y="0"/>
                </a:lnTo>
                <a:lnTo>
                  <a:pt x="2453910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1268119" y="5832114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10800000">
            <a:off x="13602242" y="7049220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2300697" y="6191194"/>
            <a:ext cx="1735751" cy="173575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7CD4D2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52024" y="6144835"/>
            <a:ext cx="1735751" cy="17357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4AB1B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54397" y="6191194"/>
            <a:ext cx="1735751" cy="17357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37C9E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82031" y="6144835"/>
            <a:ext cx="1735751" cy="1735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2C92D5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11682" y="6322490"/>
            <a:ext cx="1735751" cy="1735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3538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05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15355" y="6144835"/>
            <a:ext cx="1735751" cy="1735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EB3B5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302C56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06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3722030" y="389814"/>
            <a:ext cx="3645594" cy="3413601"/>
          </a:xfrm>
          <a:custGeom>
            <a:avLst/>
            <a:gdLst/>
            <a:ahLst/>
            <a:cxnLst/>
            <a:rect l="l" t="t" r="r" b="b"/>
            <a:pathLst>
              <a:path w="3645594" h="3413601">
                <a:moveTo>
                  <a:pt x="0" y="0"/>
                </a:moveTo>
                <a:lnTo>
                  <a:pt x="3645594" y="0"/>
                </a:lnTo>
                <a:lnTo>
                  <a:pt x="3645594" y="3413602"/>
                </a:lnTo>
                <a:lnTo>
                  <a:pt x="0" y="34136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/>
          <p:nvPr/>
        </p:nvGrpSpPr>
        <p:grpSpPr>
          <a:xfrm>
            <a:off x="747631" y="1913710"/>
            <a:ext cx="8324850" cy="1889706"/>
            <a:chOff x="0" y="0"/>
            <a:chExt cx="11099800" cy="2519608"/>
          </a:xfrm>
        </p:grpSpPr>
        <p:sp>
          <p:nvSpPr>
            <p:cNvPr id="29" name="TextBox 29"/>
            <p:cNvSpPr txBox="1"/>
            <p:nvPr/>
          </p:nvSpPr>
          <p:spPr>
            <a:xfrm>
              <a:off x="0" y="66675"/>
              <a:ext cx="11099800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64FFD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Cronograma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047803"/>
              <a:ext cx="110998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36361" y="8753183"/>
            <a:ext cx="3064424" cy="851136"/>
            <a:chOff x="0" y="0"/>
            <a:chExt cx="4085898" cy="1134848"/>
          </a:xfrm>
        </p:grpSpPr>
        <p:sp>
          <p:nvSpPr>
            <p:cNvPr id="32" name="TextBox 32"/>
            <p:cNvSpPr txBox="1"/>
            <p:nvPr/>
          </p:nvSpPr>
          <p:spPr>
            <a:xfrm>
              <a:off x="0" y="661773"/>
              <a:ext cx="4085898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4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4085898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Planificación 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271278" y="8559564"/>
            <a:ext cx="3101987" cy="1727436"/>
            <a:chOff x="0" y="0"/>
            <a:chExt cx="4135983" cy="2303248"/>
          </a:xfrm>
        </p:grpSpPr>
        <p:sp>
          <p:nvSpPr>
            <p:cNvPr id="35" name="TextBox 35"/>
            <p:cNvSpPr txBox="1"/>
            <p:nvPr/>
          </p:nvSpPr>
          <p:spPr>
            <a:xfrm>
              <a:off x="0" y="1830173"/>
              <a:ext cx="4135983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5 a 11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4135983" cy="172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implementación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backend</a:t>
              </a:r>
            </a:p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frontend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943760" y="8559564"/>
            <a:ext cx="3071595" cy="851136"/>
            <a:chOff x="0" y="0"/>
            <a:chExt cx="4095460" cy="1134848"/>
          </a:xfrm>
        </p:grpSpPr>
        <p:sp>
          <p:nvSpPr>
            <p:cNvPr id="38" name="TextBox 38"/>
            <p:cNvSpPr txBox="1"/>
            <p:nvPr/>
          </p:nvSpPr>
          <p:spPr>
            <a:xfrm>
              <a:off x="0" y="661773"/>
              <a:ext cx="409546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8 a 13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409546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Integración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987516" y="4280729"/>
            <a:ext cx="3064768" cy="851136"/>
            <a:chOff x="0" y="0"/>
            <a:chExt cx="4086357" cy="1134848"/>
          </a:xfrm>
        </p:grpSpPr>
        <p:sp>
          <p:nvSpPr>
            <p:cNvPr id="41" name="TextBox 41"/>
            <p:cNvSpPr txBox="1"/>
            <p:nvPr/>
          </p:nvSpPr>
          <p:spPr>
            <a:xfrm>
              <a:off x="0" y="661773"/>
              <a:ext cx="4086357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4 y 5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4086357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Diseño bd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672461" y="4280729"/>
            <a:ext cx="2988534" cy="851136"/>
            <a:chOff x="0" y="0"/>
            <a:chExt cx="3984712" cy="1134848"/>
          </a:xfrm>
        </p:grpSpPr>
        <p:sp>
          <p:nvSpPr>
            <p:cNvPr id="44" name="TextBox 44"/>
            <p:cNvSpPr txBox="1"/>
            <p:nvPr/>
          </p:nvSpPr>
          <p:spPr>
            <a:xfrm>
              <a:off x="0" y="661773"/>
              <a:ext cx="3984712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7 a 11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3984712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Desarrollo móvil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289055" y="4257078"/>
            <a:ext cx="3064768" cy="851136"/>
            <a:chOff x="0" y="0"/>
            <a:chExt cx="4086357" cy="1134848"/>
          </a:xfrm>
        </p:grpSpPr>
        <p:sp>
          <p:nvSpPr>
            <p:cNvPr id="47" name="TextBox 47"/>
            <p:cNvSpPr txBox="1"/>
            <p:nvPr/>
          </p:nvSpPr>
          <p:spPr>
            <a:xfrm>
              <a:off x="0" y="661773"/>
              <a:ext cx="4086357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Semana 13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4086357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spc="97">
                  <a:solidFill>
                    <a:srgbClr val="FFFFFF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Pruebas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-258565" y="-187091"/>
            <a:ext cx="4662567" cy="1510409"/>
          </a:xfrm>
          <a:custGeom>
            <a:avLst/>
            <a:gdLst/>
            <a:ahLst/>
            <a:cxnLst/>
            <a:rect l="l" t="t" r="r" b="b"/>
            <a:pathLst>
              <a:path w="4662567" h="1510409">
                <a:moveTo>
                  <a:pt x="0" y="0"/>
                </a:moveTo>
                <a:lnTo>
                  <a:pt x="4662568" y="0"/>
                </a:lnTo>
                <a:lnTo>
                  <a:pt x="4662568" y="1510409"/>
                </a:lnTo>
                <a:lnTo>
                  <a:pt x="0" y="1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748</Words>
  <Application>Microsoft Office PowerPoint</Application>
  <PresentationFormat>Personalizado</PresentationFormat>
  <Paragraphs>156</Paragraphs>
  <Slides>21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7" baseType="lpstr">
      <vt:lpstr>Arial</vt:lpstr>
      <vt:lpstr>Open Sans 2</vt:lpstr>
      <vt:lpstr>Calibri</vt:lpstr>
      <vt:lpstr>DM Sans</vt:lpstr>
      <vt:lpstr>Open Sans 1 Bold</vt:lpstr>
      <vt:lpstr>DM Sans Bold</vt:lpstr>
      <vt:lpstr>Poppins Bold</vt:lpstr>
      <vt:lpstr>Open Sans 1</vt:lpstr>
      <vt:lpstr>Georgia Pro</vt:lpstr>
      <vt:lpstr>Georgia Pro Light</vt:lpstr>
      <vt:lpstr>Nunito Bold</vt:lpstr>
      <vt:lpstr>Georgia Pro Bold</vt:lpstr>
      <vt:lpstr>Lato</vt:lpstr>
      <vt:lpstr>Agrandir Medium</vt:lpstr>
      <vt:lpstr>Montserrat Ultra-Bold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- Gestión Integral</dc:title>
  <dc:description>Presentación - Gestión Integral</dc:description>
  <cp:lastModifiedBy>Ignacio</cp:lastModifiedBy>
  <cp:revision>2</cp:revision>
  <dcterms:created xsi:type="dcterms:W3CDTF">2006-08-16T00:00:00Z</dcterms:created>
  <dcterms:modified xsi:type="dcterms:W3CDTF">2025-11-27T20:23:02Z</dcterms:modified>
  <dc:identifier>DAG3sRWvREE</dc:identifier>
</cp:coreProperties>
</file>